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57" r:id="rId7"/>
    <p:sldId id="267" r:id="rId8"/>
    <p:sldId id="258" r:id="rId9"/>
    <p:sldId id="260" r:id="rId10"/>
    <p:sldId id="261" r:id="rId11"/>
    <p:sldId id="262" r:id="rId12"/>
    <p:sldId id="259" r:id="rId13"/>
    <p:sldId id="318" r:id="rId14"/>
    <p:sldId id="268" r:id="rId15"/>
    <p:sldId id="319" r:id="rId16"/>
    <p:sldId id="269" r:id="rId17"/>
    <p:sldId id="320" r:id="rId18"/>
    <p:sldId id="270" r:id="rId19"/>
    <p:sldId id="271" r:id="rId20"/>
    <p:sldId id="272" r:id="rId21"/>
    <p:sldId id="273" r:id="rId22"/>
    <p:sldId id="313" r:id="rId23"/>
    <p:sldId id="314" r:id="rId24"/>
    <p:sldId id="315" r:id="rId25"/>
    <p:sldId id="316" r:id="rId26"/>
    <p:sldId id="31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9D91"/>
    <a:srgbClr val="9B9F93"/>
    <a:srgbClr val="4472C4"/>
    <a:srgbClr val="9EA54A"/>
    <a:srgbClr val="FFD966"/>
    <a:srgbClr val="E5BA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4"/>
    <p:restoredTop sz="96006"/>
  </p:normalViewPr>
  <p:slideViewPr>
    <p:cSldViewPr snapToGrid="0" snapToObjects="1">
      <p:cViewPr>
        <p:scale>
          <a:sx n="93" d="100"/>
          <a:sy n="93" d="100"/>
        </p:scale>
        <p:origin x="224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EC3F6-8184-EB43-8BA0-BA8F19071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F40161-5916-5244-98CE-3DD956EC98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F4C59-3AE4-4A42-8A7C-AE913DB9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EB5C-D19C-E544-8F1E-7AB5BA86240F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3C40D-CE4A-274A-88A5-C6ECD2524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46FE7-9DBF-8C41-8E3F-BE972B89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70A0-EF19-6E44-A2F3-0CFC97EDD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2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C3F4C-F57F-0E4C-BF05-35A3A476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BBAC0-76A3-FF4D-9A33-3483CE003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7335E-5A9D-6E46-AF76-3314C97BB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EB5C-D19C-E544-8F1E-7AB5BA86240F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11D37-71A4-3D43-87A8-55B59CA6F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4C8B8-25CC-694B-B0B7-CF6B0DE70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70A0-EF19-6E44-A2F3-0CFC97EDD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0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9C79B2-0944-BC47-9C8E-C859B086F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464B8E-C6CB-A74F-BE21-7FE8AE7F1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96EF0-14B1-6F46-A257-F710B76C9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EB5C-D19C-E544-8F1E-7AB5BA86240F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9E1BF-70CA-1D46-AD69-7C60FC12C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A269F-F31E-4E4D-BD47-B521C012E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70A0-EF19-6E44-A2F3-0CFC97EDD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9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12CE-A469-1A41-B4CA-A89EBA172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E91DB-9A63-7B44-B6F8-F9173205A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8665C-4160-694B-9836-3CE011508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EB5C-D19C-E544-8F1E-7AB5BA86240F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71953-C6EC-C24D-8946-B638FC0B2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1738A-591B-7748-8D62-762A4CEE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70A0-EF19-6E44-A2F3-0CFC97EDD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3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CB258-7585-C24E-872B-420B41D3A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CC7EF-D505-AD41-BE52-D808D3EDF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EA1B7-1AB1-F547-844B-A9E62212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EB5C-D19C-E544-8F1E-7AB5BA86240F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57A0B-307D-7047-BA27-64D03F10C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28C77-B198-E846-834F-5933E3D8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70A0-EF19-6E44-A2F3-0CFC97EDD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6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1F375-C595-4147-89BA-B58B8C1CC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E1A61-D12C-554C-945E-7C0CDCFA7F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10AF0-61F7-7B48-9EA0-8BD5F6047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82E2D-D3BE-C142-A45E-6E62F620B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EB5C-D19C-E544-8F1E-7AB5BA86240F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3D6F1-E876-CD4C-BB8C-8BC66736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8D0702-2D9D-0941-A365-264BC3B37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70A0-EF19-6E44-A2F3-0CFC97EDD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F765F-1311-ED4F-9F6B-5ADDA3314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8D868-593F-BD45-8281-77C9115A6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8405A-7E4C-944A-BE4B-9905C0124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4EBD3B-A6ED-F143-A7B1-6465EDDC8B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738A9-03A6-EB47-B0E0-88EFFD778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E3F17D-DF81-444E-A511-ABC82F4F5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EB5C-D19C-E544-8F1E-7AB5BA86240F}" type="datetimeFigureOut">
              <a:rPr lang="en-US" smtClean="0"/>
              <a:t>2/25/20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AC7AE7-0080-1E4B-9DDC-2D680A8B6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89AA3F-9D80-9C41-88FD-0B0B4872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70A0-EF19-6E44-A2F3-0CFC97EDD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4837D-1EC0-8E40-9390-0AEB9D0AB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06DCB2-CB20-C245-AF71-7C8559A2E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EB5C-D19C-E544-8F1E-7AB5BA86240F}" type="datetimeFigureOut">
              <a:rPr lang="en-US" smtClean="0"/>
              <a:t>2/25/20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31CD30-D781-6A40-BB29-E6D14BCAD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57EB7A-7B5D-A54F-9CDE-11C7BE700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70A0-EF19-6E44-A2F3-0CFC97EDD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ADB738-25C9-6842-A5E8-8E73D3D0F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EB5C-D19C-E544-8F1E-7AB5BA86240F}" type="datetimeFigureOut">
              <a:rPr lang="en-US" smtClean="0"/>
              <a:t>2/25/20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2A92B0-3006-7941-9791-912230322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FC33F-ACC5-C342-A2D9-93E15B83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70A0-EF19-6E44-A2F3-0CFC97EDD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6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5215E-0992-2E42-90DF-48E6D06BE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90526-D363-5F41-8C85-CBC171AE4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382AD5-E9BF-4F4A-9BAF-4D7C810AD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F6694-9E33-264A-A5F3-426D3AB71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EB5C-D19C-E544-8F1E-7AB5BA86240F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D38E5-CF2B-CC42-B7AB-73D1A5F1B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A7B27-8245-C743-9AA1-466FA490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70A0-EF19-6E44-A2F3-0CFC97EDD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6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1A247-DE8F-E642-B913-672B70AC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0FE5FE-794A-3540-8DE4-B91D59B6E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F00CAA-B286-A041-98B9-8D41AFC63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38C33-E7E4-A841-B856-2DCE2A340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EB5C-D19C-E544-8F1E-7AB5BA86240F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ABD3F-8EB8-704A-A927-C37F0721E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6C68A-2E0C-CF4D-B2AE-0C0A89C7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70A0-EF19-6E44-A2F3-0CFC97EDD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9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91301C-AFBF-FE40-BBC7-278487F0C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01315-9938-134C-990F-D4863B7B3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6E604-988E-544B-A510-A954683857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DEB5C-D19C-E544-8F1E-7AB5BA86240F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A4F17-B8BA-014B-A1F8-6547CCB77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6AF1E-D54B-CE40-B7B3-7080BD470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F70A0-EF19-6E44-A2F3-0CFC97EDD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2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E42B2-6AE1-0E4A-A8FA-0365C14085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Attention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5F678F-9285-AD4C-88A0-79694AC450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Chad C. Williams</a:t>
            </a:r>
          </a:p>
        </p:txBody>
      </p:sp>
    </p:spTree>
    <p:extLst>
      <p:ext uri="{BB962C8B-B14F-4D97-AF65-F5344CB8AC3E}">
        <p14:creationId xmlns:p14="http://schemas.microsoft.com/office/powerpoint/2010/main" val="4101761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47649-1E37-8245-A006-CAA849B94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Orienting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25FD3-659C-9446-9771-7025F2580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‘where’ signal.</a:t>
            </a:r>
          </a:p>
          <a:p>
            <a:r>
              <a:rPr lang="en-US" dirty="0"/>
              <a:t>Used to prioritize information (e.g., a target) while ignoring distractors.</a:t>
            </a:r>
          </a:p>
          <a:p>
            <a:r>
              <a:rPr lang="en-US" dirty="0"/>
              <a:t>Can be dynamic, where orientation must be disengaged and reoriented.</a:t>
            </a:r>
          </a:p>
          <a:p>
            <a:r>
              <a:rPr lang="en-US" dirty="0"/>
              <a:t>Also functions to orientate across modalities.</a:t>
            </a:r>
          </a:p>
          <a:p>
            <a:r>
              <a:rPr lang="en-US" dirty="0"/>
              <a:t>Diverse system of brain regions, guided by acetylcholine.</a:t>
            </a:r>
          </a:p>
          <a:p>
            <a:r>
              <a:rPr lang="en-US" dirty="0"/>
              <a:t>Example of Task: Present blue and green </a:t>
            </a:r>
            <a:r>
              <a:rPr lang="en-US" dirty="0" err="1"/>
              <a:t>coloured</a:t>
            </a:r>
            <a:r>
              <a:rPr lang="en-US" dirty="0"/>
              <a:t> circles where blue is the target. In presence of a distracting red circle, reaction times decrease.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F1CFF-20AD-1846-B095-08B7EDFADC5D}"/>
              </a:ext>
            </a:extLst>
          </p:cNvPr>
          <p:cNvSpPr txBox="1"/>
          <p:nvPr/>
        </p:nvSpPr>
        <p:spPr>
          <a:xfrm>
            <a:off x="3892062" y="6488668"/>
            <a:ext cx="829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/>
              <a:t>Petersen and Posner. (2012). </a:t>
            </a:r>
            <a:r>
              <a:rPr lang="en-CA" i="1" dirty="0"/>
              <a:t>Annual Review of Neuroscience.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923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EDC9B-3446-E149-9DBD-3D7C1176D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F45F0-4A7B-5240-A9E2-0EBD4C0D5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13473" cy="5032375"/>
          </a:xfrm>
        </p:spPr>
        <p:txBody>
          <a:bodyPr>
            <a:normAutofit/>
          </a:bodyPr>
          <a:lstStyle/>
          <a:p>
            <a:r>
              <a:rPr lang="en-US" dirty="0"/>
              <a:t>A ‘processing’ signal.</a:t>
            </a:r>
          </a:p>
          <a:p>
            <a:r>
              <a:rPr lang="en-US" dirty="0"/>
              <a:t>Detecting/Processes target which will use limited cognitive resources.</a:t>
            </a:r>
          </a:p>
          <a:p>
            <a:r>
              <a:rPr lang="en-US" dirty="0"/>
              <a:t>Generally – conflict monitoring and cognitive control in the context of attentional focus.</a:t>
            </a:r>
          </a:p>
          <a:p>
            <a:r>
              <a:rPr lang="en-US" dirty="0"/>
              <a:t>Top-down regulation.</a:t>
            </a:r>
          </a:p>
          <a:p>
            <a:r>
              <a:rPr lang="en-US" dirty="0"/>
              <a:t>Dynamic involvement of cognition.</a:t>
            </a:r>
          </a:p>
          <a:p>
            <a:pPr lvl="1"/>
            <a:r>
              <a:rPr lang="en-US" sz="2800" dirty="0"/>
              <a:t>Task switching (instructions), elongated top-down influence, feedback processing.</a:t>
            </a:r>
            <a:endParaRPr lang="en-US" dirty="0"/>
          </a:p>
          <a:p>
            <a:r>
              <a:rPr lang="en-US" dirty="0"/>
              <a:t>Diverse system of brain regions, guided by serotonin.</a:t>
            </a:r>
          </a:p>
          <a:p>
            <a:r>
              <a:rPr lang="en-US" dirty="0"/>
              <a:t>Example of Task: Flanker Task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00E540-9164-6148-99D3-D390D4109022}"/>
              </a:ext>
            </a:extLst>
          </p:cNvPr>
          <p:cNvSpPr txBox="1"/>
          <p:nvPr/>
        </p:nvSpPr>
        <p:spPr>
          <a:xfrm>
            <a:off x="3892062" y="6488668"/>
            <a:ext cx="829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/>
              <a:t>Petersen and Posner. (2012). </a:t>
            </a:r>
            <a:r>
              <a:rPr lang="en-CA" i="1" dirty="0"/>
              <a:t>Annual Review of Neuroscience.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9573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9A4D8-9AE6-B04E-A645-7B19C023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Alerting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57F111-26C7-6040-AAD7-89B934E7CCC3}"/>
              </a:ext>
            </a:extLst>
          </p:cNvPr>
          <p:cNvGrpSpPr/>
          <p:nvPr/>
        </p:nvGrpSpPr>
        <p:grpSpPr>
          <a:xfrm>
            <a:off x="2713892" y="668215"/>
            <a:ext cx="6858000" cy="6189785"/>
            <a:chOff x="2713892" y="668215"/>
            <a:chExt cx="6858000" cy="6189785"/>
          </a:xfrm>
        </p:grpSpPr>
        <p:pic>
          <p:nvPicPr>
            <p:cNvPr id="5" name="Picture 4" descr="A picture containing plate&#10;&#10;Description automatically generated">
              <a:extLst>
                <a:ext uri="{FF2B5EF4-FFF2-40B4-BE49-F238E27FC236}">
                  <a16:creationId xmlns:a16="http://schemas.microsoft.com/office/drawing/2014/main" id="{70E48835-DAD1-2D4D-80BF-655A584D6B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9744"/>
            <a:stretch/>
          </p:blipFill>
          <p:spPr>
            <a:xfrm>
              <a:off x="2713892" y="668215"/>
              <a:ext cx="6858000" cy="6189785"/>
            </a:xfrm>
            <a:prstGeom prst="rect">
              <a:avLst/>
            </a:prstGeom>
          </p:spPr>
        </p:pic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2F11175-7D18-6841-B917-0450A78DF2C5}"/>
                </a:ext>
              </a:extLst>
            </p:cNvPr>
            <p:cNvSpPr/>
            <p:nvPr/>
          </p:nvSpPr>
          <p:spPr>
            <a:xfrm>
              <a:off x="6532075" y="4200808"/>
              <a:ext cx="307818" cy="443620"/>
            </a:xfrm>
            <a:custGeom>
              <a:avLst/>
              <a:gdLst>
                <a:gd name="connsiteX0" fmla="*/ 0 w 307818"/>
                <a:gd name="connsiteY0" fmla="*/ 40741 h 443620"/>
                <a:gd name="connsiteX1" fmla="*/ 104115 w 307818"/>
                <a:gd name="connsiteY1" fmla="*/ 158436 h 443620"/>
                <a:gd name="connsiteX2" fmla="*/ 158436 w 307818"/>
                <a:gd name="connsiteY2" fmla="*/ 239917 h 443620"/>
                <a:gd name="connsiteX3" fmla="*/ 203703 w 307818"/>
                <a:gd name="connsiteY3" fmla="*/ 312344 h 443620"/>
                <a:gd name="connsiteX4" fmla="*/ 248971 w 307818"/>
                <a:gd name="connsiteY4" fmla="*/ 398352 h 443620"/>
                <a:gd name="connsiteX5" fmla="*/ 271604 w 307818"/>
                <a:gd name="connsiteY5" fmla="*/ 443620 h 443620"/>
                <a:gd name="connsiteX6" fmla="*/ 271604 w 307818"/>
                <a:gd name="connsiteY6" fmla="*/ 443620 h 443620"/>
                <a:gd name="connsiteX7" fmla="*/ 307818 w 307818"/>
                <a:gd name="connsiteY7" fmla="*/ 420986 h 443620"/>
                <a:gd name="connsiteX8" fmla="*/ 267077 w 307818"/>
                <a:gd name="connsiteY8" fmla="*/ 334978 h 443620"/>
                <a:gd name="connsiteX9" fmla="*/ 221810 w 307818"/>
                <a:gd name="connsiteY9" fmla="*/ 258024 h 443620"/>
                <a:gd name="connsiteX10" fmla="*/ 176543 w 307818"/>
                <a:gd name="connsiteY10" fmla="*/ 185596 h 443620"/>
                <a:gd name="connsiteX11" fmla="*/ 131275 w 307818"/>
                <a:gd name="connsiteY11" fmla="*/ 126748 h 443620"/>
                <a:gd name="connsiteX12" fmla="*/ 90535 w 307818"/>
                <a:gd name="connsiteY12" fmla="*/ 86008 h 443620"/>
                <a:gd name="connsiteX13" fmla="*/ 31687 w 307818"/>
                <a:gd name="connsiteY13" fmla="*/ 0 h 443620"/>
                <a:gd name="connsiteX14" fmla="*/ 0 w 307818"/>
                <a:gd name="connsiteY14" fmla="*/ 40741 h 44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818" h="443620">
                  <a:moveTo>
                    <a:pt x="0" y="40741"/>
                  </a:moveTo>
                  <a:lnTo>
                    <a:pt x="104115" y="158436"/>
                  </a:lnTo>
                  <a:lnTo>
                    <a:pt x="158436" y="239917"/>
                  </a:lnTo>
                  <a:lnTo>
                    <a:pt x="203703" y="312344"/>
                  </a:lnTo>
                  <a:lnTo>
                    <a:pt x="248971" y="398352"/>
                  </a:lnTo>
                  <a:lnTo>
                    <a:pt x="271604" y="443620"/>
                  </a:lnTo>
                  <a:lnTo>
                    <a:pt x="271604" y="443620"/>
                  </a:lnTo>
                  <a:lnTo>
                    <a:pt x="307818" y="420986"/>
                  </a:lnTo>
                  <a:lnTo>
                    <a:pt x="267077" y="334978"/>
                  </a:lnTo>
                  <a:lnTo>
                    <a:pt x="221810" y="258024"/>
                  </a:lnTo>
                  <a:lnTo>
                    <a:pt x="176543" y="185596"/>
                  </a:lnTo>
                  <a:lnTo>
                    <a:pt x="131275" y="126748"/>
                  </a:lnTo>
                  <a:lnTo>
                    <a:pt x="90535" y="86008"/>
                  </a:lnTo>
                  <a:lnTo>
                    <a:pt x="31687" y="0"/>
                  </a:lnTo>
                  <a:lnTo>
                    <a:pt x="0" y="40741"/>
                  </a:lnTo>
                  <a:close/>
                </a:path>
              </a:pathLst>
            </a:custGeom>
            <a:solidFill>
              <a:srgbClr val="E5BAA9"/>
            </a:solidFill>
            <a:ln>
              <a:solidFill>
                <a:srgbClr val="E5BA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DFB23D57-1505-BB47-9D39-505ABFE82EE1}"/>
              </a:ext>
            </a:extLst>
          </p:cNvPr>
          <p:cNvSpPr/>
          <p:nvPr/>
        </p:nvSpPr>
        <p:spPr>
          <a:xfrm rot="20838335">
            <a:off x="6596744" y="4637315"/>
            <a:ext cx="163286" cy="2449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85310B-34E4-3A42-B657-34F4334B5437}"/>
              </a:ext>
            </a:extLst>
          </p:cNvPr>
          <p:cNvCxnSpPr>
            <a:stCxn id="11" idx="2"/>
          </p:cNvCxnSpPr>
          <p:nvPr/>
        </p:nvCxnSpPr>
        <p:spPr>
          <a:xfrm flipV="1">
            <a:off x="6598740" y="4506686"/>
            <a:ext cx="3345360" cy="271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DF390C5-762C-6942-BB59-5FA3DDFD4BC5}"/>
              </a:ext>
            </a:extLst>
          </p:cNvPr>
          <p:cNvSpPr txBox="1"/>
          <p:nvPr/>
        </p:nvSpPr>
        <p:spPr>
          <a:xfrm>
            <a:off x="9911442" y="4147457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4472C4"/>
                </a:solidFill>
              </a:rPr>
              <a:t>Locus</a:t>
            </a:r>
          </a:p>
          <a:p>
            <a:pPr algn="ctr"/>
            <a:r>
              <a:rPr lang="en-US" b="1" dirty="0">
                <a:solidFill>
                  <a:srgbClr val="4472C4"/>
                </a:solidFill>
              </a:rPr>
              <a:t>Coeruleus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46506E28-7142-174C-B8B5-E44C68574199}"/>
              </a:ext>
            </a:extLst>
          </p:cNvPr>
          <p:cNvSpPr/>
          <p:nvPr/>
        </p:nvSpPr>
        <p:spPr>
          <a:xfrm>
            <a:off x="6825343" y="1763486"/>
            <a:ext cx="1404257" cy="1273628"/>
          </a:xfrm>
          <a:custGeom>
            <a:avLst/>
            <a:gdLst>
              <a:gd name="connsiteX0" fmla="*/ 0 w 1404257"/>
              <a:gd name="connsiteY0" fmla="*/ 930728 h 1273628"/>
              <a:gd name="connsiteX1" fmla="*/ 767443 w 1404257"/>
              <a:gd name="connsiteY1" fmla="*/ 1273628 h 1273628"/>
              <a:gd name="connsiteX2" fmla="*/ 1273628 w 1404257"/>
              <a:gd name="connsiteY2" fmla="*/ 832757 h 1273628"/>
              <a:gd name="connsiteX3" fmla="*/ 1404257 w 1404257"/>
              <a:gd name="connsiteY3" fmla="*/ 408214 h 1273628"/>
              <a:gd name="connsiteX4" fmla="*/ 1094014 w 1404257"/>
              <a:gd name="connsiteY4" fmla="*/ 130628 h 1273628"/>
              <a:gd name="connsiteX5" fmla="*/ 800100 w 1404257"/>
              <a:gd name="connsiteY5" fmla="*/ 0 h 1273628"/>
              <a:gd name="connsiteX6" fmla="*/ 555171 w 1404257"/>
              <a:gd name="connsiteY6" fmla="*/ 16328 h 1273628"/>
              <a:gd name="connsiteX7" fmla="*/ 506186 w 1404257"/>
              <a:gd name="connsiteY7" fmla="*/ 506185 h 1273628"/>
              <a:gd name="connsiteX8" fmla="*/ 359228 w 1404257"/>
              <a:gd name="connsiteY8" fmla="*/ 816428 h 1273628"/>
              <a:gd name="connsiteX9" fmla="*/ 0 w 1404257"/>
              <a:gd name="connsiteY9" fmla="*/ 930728 h 127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4257" h="1273628">
                <a:moveTo>
                  <a:pt x="0" y="930728"/>
                </a:moveTo>
                <a:lnTo>
                  <a:pt x="767443" y="1273628"/>
                </a:lnTo>
                <a:lnTo>
                  <a:pt x="1273628" y="832757"/>
                </a:lnTo>
                <a:lnTo>
                  <a:pt x="1404257" y="408214"/>
                </a:lnTo>
                <a:lnTo>
                  <a:pt x="1094014" y="130628"/>
                </a:lnTo>
                <a:lnTo>
                  <a:pt x="800100" y="0"/>
                </a:lnTo>
                <a:lnTo>
                  <a:pt x="555171" y="16328"/>
                </a:lnTo>
                <a:lnTo>
                  <a:pt x="506186" y="506185"/>
                </a:lnTo>
                <a:lnTo>
                  <a:pt x="359228" y="816428"/>
                </a:lnTo>
                <a:lnTo>
                  <a:pt x="0" y="93072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A26CA15-7BE0-7741-8BCF-CF1DCCC4B8B8}"/>
              </a:ext>
            </a:extLst>
          </p:cNvPr>
          <p:cNvCxnSpPr>
            <a:cxnSpLocks/>
          </p:cNvCxnSpPr>
          <p:nvPr/>
        </p:nvCxnSpPr>
        <p:spPr>
          <a:xfrm flipH="1">
            <a:off x="7730837" y="966355"/>
            <a:ext cx="592281" cy="1361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75ABE00-2B95-2444-964E-007518C23E4C}"/>
              </a:ext>
            </a:extLst>
          </p:cNvPr>
          <p:cNvSpPr txBox="1"/>
          <p:nvPr/>
        </p:nvSpPr>
        <p:spPr>
          <a:xfrm>
            <a:off x="7819426" y="380506"/>
            <a:ext cx="1044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472C4"/>
                </a:solidFill>
              </a:rPr>
              <a:t>Parietal Cortex</a:t>
            </a:r>
          </a:p>
        </p:txBody>
      </p:sp>
      <p:pic>
        <p:nvPicPr>
          <p:cNvPr id="24" name="Picture 23" descr="A close up of a nut&#10;&#10;Description automatically generated">
            <a:extLst>
              <a:ext uri="{FF2B5EF4-FFF2-40B4-BE49-F238E27FC236}">
                <a16:creationId xmlns:a16="http://schemas.microsoft.com/office/drawing/2014/main" id="{BF9653D3-2A88-D648-B78D-7EE4696FD6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677"/>
          <a:stretch/>
        </p:blipFill>
        <p:spPr>
          <a:xfrm rot="636645">
            <a:off x="7975048" y="412807"/>
            <a:ext cx="4749800" cy="2865230"/>
          </a:xfrm>
          <a:prstGeom prst="rect">
            <a:avLst/>
          </a:prstGeom>
        </p:spPr>
      </p:pic>
      <p:sp>
        <p:nvSpPr>
          <p:cNvPr id="26" name="Freeform 25">
            <a:extLst>
              <a:ext uri="{FF2B5EF4-FFF2-40B4-BE49-F238E27FC236}">
                <a16:creationId xmlns:a16="http://schemas.microsoft.com/office/drawing/2014/main" id="{15549C2D-FDD6-5D40-BA0A-2A439D71493B}"/>
              </a:ext>
            </a:extLst>
          </p:cNvPr>
          <p:cNvSpPr/>
          <p:nvPr/>
        </p:nvSpPr>
        <p:spPr>
          <a:xfrm>
            <a:off x="10535478" y="636104"/>
            <a:ext cx="536713" cy="556592"/>
          </a:xfrm>
          <a:custGeom>
            <a:avLst/>
            <a:gdLst>
              <a:gd name="connsiteX0" fmla="*/ 139148 w 536713"/>
              <a:gd name="connsiteY0" fmla="*/ 0 h 556592"/>
              <a:gd name="connsiteX1" fmla="*/ 536713 w 536713"/>
              <a:gd name="connsiteY1" fmla="*/ 178905 h 556592"/>
              <a:gd name="connsiteX2" fmla="*/ 357809 w 536713"/>
              <a:gd name="connsiteY2" fmla="*/ 457200 h 556592"/>
              <a:gd name="connsiteX3" fmla="*/ 318052 w 536713"/>
              <a:gd name="connsiteY3" fmla="*/ 556592 h 556592"/>
              <a:gd name="connsiteX4" fmla="*/ 39757 w 536713"/>
              <a:gd name="connsiteY4" fmla="*/ 437322 h 556592"/>
              <a:gd name="connsiteX5" fmla="*/ 0 w 536713"/>
              <a:gd name="connsiteY5" fmla="*/ 99392 h 556592"/>
              <a:gd name="connsiteX6" fmla="*/ 139148 w 536713"/>
              <a:gd name="connsiteY6" fmla="*/ 0 h 55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713" h="556592">
                <a:moveTo>
                  <a:pt x="139148" y="0"/>
                </a:moveTo>
                <a:lnTo>
                  <a:pt x="536713" y="178905"/>
                </a:lnTo>
                <a:lnTo>
                  <a:pt x="357809" y="457200"/>
                </a:lnTo>
                <a:lnTo>
                  <a:pt x="318052" y="556592"/>
                </a:lnTo>
                <a:lnTo>
                  <a:pt x="39757" y="437322"/>
                </a:lnTo>
                <a:lnTo>
                  <a:pt x="0" y="99392"/>
                </a:lnTo>
                <a:lnTo>
                  <a:pt x="139148" y="0"/>
                </a:lnTo>
                <a:close/>
              </a:path>
            </a:pathLst>
          </a:custGeom>
          <a:solidFill>
            <a:srgbClr val="4472C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DB22773-1714-634B-AB4F-AFD37B0E3488}"/>
              </a:ext>
            </a:extLst>
          </p:cNvPr>
          <p:cNvCxnSpPr>
            <a:cxnSpLocks/>
          </p:cNvCxnSpPr>
          <p:nvPr/>
        </p:nvCxnSpPr>
        <p:spPr>
          <a:xfrm>
            <a:off x="8773692" y="641677"/>
            <a:ext cx="2000325" cy="292601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438F3DC-46C4-AB4A-B34B-2DD003E613CA}"/>
              </a:ext>
            </a:extLst>
          </p:cNvPr>
          <p:cNvSpPr txBox="1"/>
          <p:nvPr/>
        </p:nvSpPr>
        <p:spPr>
          <a:xfrm>
            <a:off x="3892062" y="6488668"/>
            <a:ext cx="829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/>
              <a:t>Petersen and Posner. (2012). </a:t>
            </a:r>
            <a:r>
              <a:rPr lang="en-CA" i="1" dirty="0"/>
              <a:t>Annual Review of Neuroscience.</a:t>
            </a:r>
            <a:endParaRPr lang="en-US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A30346-4E64-6A47-A575-791294890650}"/>
              </a:ext>
            </a:extLst>
          </p:cNvPr>
          <p:cNvSpPr txBox="1"/>
          <p:nvPr/>
        </p:nvSpPr>
        <p:spPr>
          <a:xfrm>
            <a:off x="0" y="6488668"/>
            <a:ext cx="829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Heavily right hemisphere</a:t>
            </a:r>
            <a:endParaRPr lang="en-US" i="1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E0C9CD33-BBAA-9249-9024-1E1CC5C08BA8}"/>
              </a:ext>
            </a:extLst>
          </p:cNvPr>
          <p:cNvSpPr/>
          <p:nvPr/>
        </p:nvSpPr>
        <p:spPr>
          <a:xfrm>
            <a:off x="8130209" y="1053548"/>
            <a:ext cx="1232452" cy="1451113"/>
          </a:xfrm>
          <a:custGeom>
            <a:avLst/>
            <a:gdLst>
              <a:gd name="connsiteX0" fmla="*/ 1053548 w 1232452"/>
              <a:gd name="connsiteY0" fmla="*/ 1311965 h 1451113"/>
              <a:gd name="connsiteX1" fmla="*/ 1232452 w 1232452"/>
              <a:gd name="connsiteY1" fmla="*/ 496956 h 1451113"/>
              <a:gd name="connsiteX2" fmla="*/ 735495 w 1232452"/>
              <a:gd name="connsiteY2" fmla="*/ 0 h 1451113"/>
              <a:gd name="connsiteX3" fmla="*/ 377687 w 1232452"/>
              <a:gd name="connsiteY3" fmla="*/ 0 h 1451113"/>
              <a:gd name="connsiteX4" fmla="*/ 39756 w 1232452"/>
              <a:gd name="connsiteY4" fmla="*/ 576469 h 1451113"/>
              <a:gd name="connsiteX5" fmla="*/ 0 w 1232452"/>
              <a:gd name="connsiteY5" fmla="*/ 993913 h 1451113"/>
              <a:gd name="connsiteX6" fmla="*/ 19878 w 1232452"/>
              <a:gd name="connsiteY6" fmla="*/ 1192695 h 1451113"/>
              <a:gd name="connsiteX7" fmla="*/ 397565 w 1232452"/>
              <a:gd name="connsiteY7" fmla="*/ 1371600 h 1451113"/>
              <a:gd name="connsiteX8" fmla="*/ 1033669 w 1232452"/>
              <a:gd name="connsiteY8" fmla="*/ 1451113 h 1451113"/>
              <a:gd name="connsiteX9" fmla="*/ 1053548 w 1232452"/>
              <a:gd name="connsiteY9" fmla="*/ 1311965 h 1451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2452" h="1451113">
                <a:moveTo>
                  <a:pt x="1053548" y="1311965"/>
                </a:moveTo>
                <a:lnTo>
                  <a:pt x="1232452" y="496956"/>
                </a:lnTo>
                <a:lnTo>
                  <a:pt x="735495" y="0"/>
                </a:lnTo>
                <a:lnTo>
                  <a:pt x="377687" y="0"/>
                </a:lnTo>
                <a:lnTo>
                  <a:pt x="39756" y="576469"/>
                </a:lnTo>
                <a:lnTo>
                  <a:pt x="0" y="993913"/>
                </a:lnTo>
                <a:lnTo>
                  <a:pt x="19878" y="1192695"/>
                </a:lnTo>
                <a:lnTo>
                  <a:pt x="397565" y="1371600"/>
                </a:lnTo>
                <a:lnTo>
                  <a:pt x="1033669" y="1451113"/>
                </a:lnTo>
                <a:lnTo>
                  <a:pt x="1053548" y="1311965"/>
                </a:lnTo>
                <a:close/>
              </a:path>
            </a:pathLst>
          </a:custGeom>
          <a:solidFill>
            <a:srgbClr val="4472C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6AD9EB0-AE1C-404B-B37D-5DC9D0886B13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8845828" y="2146854"/>
            <a:ext cx="842314" cy="1151696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1FBF576-7A3A-DF44-85AB-A12B57E54A06}"/>
              </a:ext>
            </a:extLst>
          </p:cNvPr>
          <p:cNvSpPr txBox="1"/>
          <p:nvPr/>
        </p:nvSpPr>
        <p:spPr>
          <a:xfrm>
            <a:off x="9138568" y="3298550"/>
            <a:ext cx="1099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472C4"/>
                </a:solidFill>
              </a:rPr>
              <a:t>Lateral Frontal Cortex</a:t>
            </a:r>
          </a:p>
        </p:txBody>
      </p:sp>
    </p:spTree>
    <p:extLst>
      <p:ext uri="{BB962C8B-B14F-4D97-AF65-F5344CB8AC3E}">
        <p14:creationId xmlns:p14="http://schemas.microsoft.com/office/powerpoint/2010/main" val="160891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9" grpId="0" animBg="1"/>
      <p:bldP spid="21" grpId="0"/>
      <p:bldP spid="26" grpId="0" animBg="1"/>
      <p:bldP spid="30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447E8-CAEC-7E4B-88A0-3015B1998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Alerting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E73F6-63A7-D640-A8AC-735717CB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Locus Coeruleus</a:t>
            </a:r>
            <a:r>
              <a:rPr lang="en-US" dirty="0"/>
              <a:t>: Source of Norepinephrine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Frontal Cortex</a:t>
            </a:r>
            <a:r>
              <a:rPr lang="en-US" dirty="0"/>
              <a:t>: Dorsal stream – preparing for orientation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b="1" dirty="0"/>
              <a:t>Parietal Areas</a:t>
            </a:r>
            <a:r>
              <a:rPr lang="en-US" dirty="0"/>
              <a:t>: Dorsal stream – preparing for orientation </a:t>
            </a:r>
          </a:p>
        </p:txBody>
      </p:sp>
    </p:spTree>
    <p:extLst>
      <p:ext uri="{BB962C8B-B14F-4D97-AF65-F5344CB8AC3E}">
        <p14:creationId xmlns:p14="http://schemas.microsoft.com/office/powerpoint/2010/main" val="211901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9A4D8-9AE6-B04E-A645-7B19C023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Orienting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57F111-26C7-6040-AAD7-89B934E7CCC3}"/>
              </a:ext>
            </a:extLst>
          </p:cNvPr>
          <p:cNvGrpSpPr/>
          <p:nvPr/>
        </p:nvGrpSpPr>
        <p:grpSpPr>
          <a:xfrm>
            <a:off x="2713892" y="668215"/>
            <a:ext cx="6858000" cy="6189785"/>
            <a:chOff x="2713892" y="668215"/>
            <a:chExt cx="6858000" cy="6189785"/>
          </a:xfrm>
        </p:grpSpPr>
        <p:pic>
          <p:nvPicPr>
            <p:cNvPr id="5" name="Picture 4" descr="A picture containing plate&#10;&#10;Description automatically generated">
              <a:extLst>
                <a:ext uri="{FF2B5EF4-FFF2-40B4-BE49-F238E27FC236}">
                  <a16:creationId xmlns:a16="http://schemas.microsoft.com/office/drawing/2014/main" id="{70E48835-DAD1-2D4D-80BF-655A584D6B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9744"/>
            <a:stretch/>
          </p:blipFill>
          <p:spPr>
            <a:xfrm>
              <a:off x="2713892" y="668215"/>
              <a:ext cx="6858000" cy="6189785"/>
            </a:xfrm>
            <a:prstGeom prst="rect">
              <a:avLst/>
            </a:prstGeom>
          </p:spPr>
        </p:pic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2F11175-7D18-6841-B917-0450A78DF2C5}"/>
                </a:ext>
              </a:extLst>
            </p:cNvPr>
            <p:cNvSpPr/>
            <p:nvPr/>
          </p:nvSpPr>
          <p:spPr>
            <a:xfrm>
              <a:off x="6532075" y="4200808"/>
              <a:ext cx="307818" cy="443620"/>
            </a:xfrm>
            <a:custGeom>
              <a:avLst/>
              <a:gdLst>
                <a:gd name="connsiteX0" fmla="*/ 0 w 307818"/>
                <a:gd name="connsiteY0" fmla="*/ 40741 h 443620"/>
                <a:gd name="connsiteX1" fmla="*/ 104115 w 307818"/>
                <a:gd name="connsiteY1" fmla="*/ 158436 h 443620"/>
                <a:gd name="connsiteX2" fmla="*/ 158436 w 307818"/>
                <a:gd name="connsiteY2" fmla="*/ 239917 h 443620"/>
                <a:gd name="connsiteX3" fmla="*/ 203703 w 307818"/>
                <a:gd name="connsiteY3" fmla="*/ 312344 h 443620"/>
                <a:gd name="connsiteX4" fmla="*/ 248971 w 307818"/>
                <a:gd name="connsiteY4" fmla="*/ 398352 h 443620"/>
                <a:gd name="connsiteX5" fmla="*/ 271604 w 307818"/>
                <a:gd name="connsiteY5" fmla="*/ 443620 h 443620"/>
                <a:gd name="connsiteX6" fmla="*/ 271604 w 307818"/>
                <a:gd name="connsiteY6" fmla="*/ 443620 h 443620"/>
                <a:gd name="connsiteX7" fmla="*/ 307818 w 307818"/>
                <a:gd name="connsiteY7" fmla="*/ 420986 h 443620"/>
                <a:gd name="connsiteX8" fmla="*/ 267077 w 307818"/>
                <a:gd name="connsiteY8" fmla="*/ 334978 h 443620"/>
                <a:gd name="connsiteX9" fmla="*/ 221810 w 307818"/>
                <a:gd name="connsiteY9" fmla="*/ 258024 h 443620"/>
                <a:gd name="connsiteX10" fmla="*/ 176543 w 307818"/>
                <a:gd name="connsiteY10" fmla="*/ 185596 h 443620"/>
                <a:gd name="connsiteX11" fmla="*/ 131275 w 307818"/>
                <a:gd name="connsiteY11" fmla="*/ 126748 h 443620"/>
                <a:gd name="connsiteX12" fmla="*/ 90535 w 307818"/>
                <a:gd name="connsiteY12" fmla="*/ 86008 h 443620"/>
                <a:gd name="connsiteX13" fmla="*/ 31687 w 307818"/>
                <a:gd name="connsiteY13" fmla="*/ 0 h 443620"/>
                <a:gd name="connsiteX14" fmla="*/ 0 w 307818"/>
                <a:gd name="connsiteY14" fmla="*/ 40741 h 44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818" h="443620">
                  <a:moveTo>
                    <a:pt x="0" y="40741"/>
                  </a:moveTo>
                  <a:lnTo>
                    <a:pt x="104115" y="158436"/>
                  </a:lnTo>
                  <a:lnTo>
                    <a:pt x="158436" y="239917"/>
                  </a:lnTo>
                  <a:lnTo>
                    <a:pt x="203703" y="312344"/>
                  </a:lnTo>
                  <a:lnTo>
                    <a:pt x="248971" y="398352"/>
                  </a:lnTo>
                  <a:lnTo>
                    <a:pt x="271604" y="443620"/>
                  </a:lnTo>
                  <a:lnTo>
                    <a:pt x="271604" y="443620"/>
                  </a:lnTo>
                  <a:lnTo>
                    <a:pt x="307818" y="420986"/>
                  </a:lnTo>
                  <a:lnTo>
                    <a:pt x="267077" y="334978"/>
                  </a:lnTo>
                  <a:lnTo>
                    <a:pt x="221810" y="258024"/>
                  </a:lnTo>
                  <a:lnTo>
                    <a:pt x="176543" y="185596"/>
                  </a:lnTo>
                  <a:lnTo>
                    <a:pt x="131275" y="126748"/>
                  </a:lnTo>
                  <a:lnTo>
                    <a:pt x="90535" y="86008"/>
                  </a:lnTo>
                  <a:lnTo>
                    <a:pt x="31687" y="0"/>
                  </a:lnTo>
                  <a:lnTo>
                    <a:pt x="0" y="40741"/>
                  </a:lnTo>
                  <a:close/>
                </a:path>
              </a:pathLst>
            </a:custGeom>
            <a:solidFill>
              <a:srgbClr val="E5BAA9"/>
            </a:solidFill>
            <a:ln>
              <a:solidFill>
                <a:srgbClr val="E5BA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152A23-1426-F34A-81D8-749D69883E23}"/>
              </a:ext>
            </a:extLst>
          </p:cNvPr>
          <p:cNvCxnSpPr>
            <a:cxnSpLocks/>
          </p:cNvCxnSpPr>
          <p:nvPr/>
        </p:nvCxnSpPr>
        <p:spPr>
          <a:xfrm flipV="1">
            <a:off x="3339548" y="4287314"/>
            <a:ext cx="1404967" cy="123884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FA6DF6E-6B65-3B4F-B349-5C32387A7348}"/>
              </a:ext>
            </a:extLst>
          </p:cNvPr>
          <p:cNvSpPr txBox="1"/>
          <p:nvPr/>
        </p:nvSpPr>
        <p:spPr>
          <a:xfrm>
            <a:off x="2340982" y="5440726"/>
            <a:ext cx="1099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Basal</a:t>
            </a:r>
          </a:p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Forebrain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CA39E54-11A1-8E48-9251-E1ED7654FD22}"/>
              </a:ext>
            </a:extLst>
          </p:cNvPr>
          <p:cNvSpPr/>
          <p:nvPr/>
        </p:nvSpPr>
        <p:spPr>
          <a:xfrm>
            <a:off x="4373217" y="3657600"/>
            <a:ext cx="1033670" cy="1033670"/>
          </a:xfrm>
          <a:custGeom>
            <a:avLst/>
            <a:gdLst>
              <a:gd name="connsiteX0" fmla="*/ 357809 w 1033670"/>
              <a:gd name="connsiteY0" fmla="*/ 1033670 h 1033670"/>
              <a:gd name="connsiteX1" fmla="*/ 735496 w 1033670"/>
              <a:gd name="connsiteY1" fmla="*/ 954157 h 1033670"/>
              <a:gd name="connsiteX2" fmla="*/ 1033670 w 1033670"/>
              <a:gd name="connsiteY2" fmla="*/ 675861 h 1033670"/>
              <a:gd name="connsiteX3" fmla="*/ 1033670 w 1033670"/>
              <a:gd name="connsiteY3" fmla="*/ 198783 h 1033670"/>
              <a:gd name="connsiteX4" fmla="*/ 695740 w 1033670"/>
              <a:gd name="connsiteY4" fmla="*/ 79513 h 1033670"/>
              <a:gd name="connsiteX5" fmla="*/ 258418 w 1033670"/>
              <a:gd name="connsiteY5" fmla="*/ 0 h 1033670"/>
              <a:gd name="connsiteX6" fmla="*/ 39757 w 1033670"/>
              <a:gd name="connsiteY6" fmla="*/ 496957 h 1033670"/>
              <a:gd name="connsiteX7" fmla="*/ 0 w 1033670"/>
              <a:gd name="connsiteY7" fmla="*/ 854765 h 1033670"/>
              <a:gd name="connsiteX8" fmla="*/ 119270 w 1033670"/>
              <a:gd name="connsiteY8" fmla="*/ 1033670 h 1033670"/>
              <a:gd name="connsiteX9" fmla="*/ 357809 w 1033670"/>
              <a:gd name="connsiteY9" fmla="*/ 1033670 h 103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670" h="1033670">
                <a:moveTo>
                  <a:pt x="357809" y="1033670"/>
                </a:moveTo>
                <a:lnTo>
                  <a:pt x="735496" y="954157"/>
                </a:lnTo>
                <a:lnTo>
                  <a:pt x="1033670" y="675861"/>
                </a:lnTo>
                <a:lnTo>
                  <a:pt x="1033670" y="198783"/>
                </a:lnTo>
                <a:lnTo>
                  <a:pt x="695740" y="79513"/>
                </a:lnTo>
                <a:lnTo>
                  <a:pt x="258418" y="0"/>
                </a:lnTo>
                <a:lnTo>
                  <a:pt x="39757" y="496957"/>
                </a:lnTo>
                <a:lnTo>
                  <a:pt x="0" y="854765"/>
                </a:lnTo>
                <a:lnTo>
                  <a:pt x="119270" y="1033670"/>
                </a:lnTo>
                <a:lnTo>
                  <a:pt x="357809" y="103367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 up of a nut&#10;&#10;Description automatically generated">
            <a:extLst>
              <a:ext uri="{FF2B5EF4-FFF2-40B4-BE49-F238E27FC236}">
                <a16:creationId xmlns:a16="http://schemas.microsoft.com/office/drawing/2014/main" id="{9E56D9FD-8EC6-924E-ADCF-8E5F23979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677"/>
          <a:stretch/>
        </p:blipFill>
        <p:spPr>
          <a:xfrm rot="636645">
            <a:off x="7975048" y="412807"/>
            <a:ext cx="4749800" cy="2865230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6A054530-B6A0-EE4B-8E19-24BF59373664}"/>
              </a:ext>
            </a:extLst>
          </p:cNvPr>
          <p:cNvSpPr/>
          <p:nvPr/>
        </p:nvSpPr>
        <p:spPr>
          <a:xfrm>
            <a:off x="9382539" y="1053548"/>
            <a:ext cx="477078" cy="457200"/>
          </a:xfrm>
          <a:custGeom>
            <a:avLst/>
            <a:gdLst>
              <a:gd name="connsiteX0" fmla="*/ 0 w 477078"/>
              <a:gd name="connsiteY0" fmla="*/ 457200 h 457200"/>
              <a:gd name="connsiteX1" fmla="*/ 298174 w 477078"/>
              <a:gd name="connsiteY1" fmla="*/ 457200 h 457200"/>
              <a:gd name="connsiteX2" fmla="*/ 477078 w 477078"/>
              <a:gd name="connsiteY2" fmla="*/ 139148 h 457200"/>
              <a:gd name="connsiteX3" fmla="*/ 218661 w 477078"/>
              <a:gd name="connsiteY3" fmla="*/ 0 h 457200"/>
              <a:gd name="connsiteX4" fmla="*/ 19878 w 477078"/>
              <a:gd name="connsiteY4" fmla="*/ 178904 h 457200"/>
              <a:gd name="connsiteX5" fmla="*/ 0 w 477078"/>
              <a:gd name="connsiteY5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078" h="457200">
                <a:moveTo>
                  <a:pt x="0" y="457200"/>
                </a:moveTo>
                <a:lnTo>
                  <a:pt x="298174" y="457200"/>
                </a:lnTo>
                <a:lnTo>
                  <a:pt x="477078" y="139148"/>
                </a:lnTo>
                <a:lnTo>
                  <a:pt x="218661" y="0"/>
                </a:lnTo>
                <a:lnTo>
                  <a:pt x="19878" y="178904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8D3094A-38A8-2649-A8CA-496153F6450D}"/>
              </a:ext>
            </a:extLst>
          </p:cNvPr>
          <p:cNvCxnSpPr>
            <a:cxnSpLocks/>
          </p:cNvCxnSpPr>
          <p:nvPr/>
        </p:nvCxnSpPr>
        <p:spPr>
          <a:xfrm flipH="1" flipV="1">
            <a:off x="9581322" y="1351723"/>
            <a:ext cx="874643" cy="232575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F775F4D-8A1B-E247-BDDE-6CA6EF38774C}"/>
              </a:ext>
            </a:extLst>
          </p:cNvPr>
          <p:cNvSpPr txBox="1"/>
          <p:nvPr/>
        </p:nvSpPr>
        <p:spPr>
          <a:xfrm>
            <a:off x="9927852" y="3704691"/>
            <a:ext cx="1099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Frontal Eye Field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1BB105BA-A40B-0C4F-B78F-583D044836BB}"/>
              </a:ext>
            </a:extLst>
          </p:cNvPr>
          <p:cNvSpPr/>
          <p:nvPr/>
        </p:nvSpPr>
        <p:spPr>
          <a:xfrm>
            <a:off x="10873409" y="795130"/>
            <a:ext cx="854765" cy="695740"/>
          </a:xfrm>
          <a:custGeom>
            <a:avLst/>
            <a:gdLst>
              <a:gd name="connsiteX0" fmla="*/ 238539 w 854765"/>
              <a:gd name="connsiteY0" fmla="*/ 0 h 695740"/>
              <a:gd name="connsiteX1" fmla="*/ 99391 w 854765"/>
              <a:gd name="connsiteY1" fmla="*/ 178905 h 695740"/>
              <a:gd name="connsiteX2" fmla="*/ 0 w 854765"/>
              <a:gd name="connsiteY2" fmla="*/ 437322 h 695740"/>
              <a:gd name="connsiteX3" fmla="*/ 357808 w 854765"/>
              <a:gd name="connsiteY3" fmla="*/ 616227 h 695740"/>
              <a:gd name="connsiteX4" fmla="*/ 735495 w 854765"/>
              <a:gd name="connsiteY4" fmla="*/ 695740 h 695740"/>
              <a:gd name="connsiteX5" fmla="*/ 854765 w 854765"/>
              <a:gd name="connsiteY5" fmla="*/ 616227 h 695740"/>
              <a:gd name="connsiteX6" fmla="*/ 576469 w 854765"/>
              <a:gd name="connsiteY6" fmla="*/ 337931 h 695740"/>
              <a:gd name="connsiteX7" fmla="*/ 417443 w 854765"/>
              <a:gd name="connsiteY7" fmla="*/ 178905 h 695740"/>
              <a:gd name="connsiteX8" fmla="*/ 238539 w 854765"/>
              <a:gd name="connsiteY8" fmla="*/ 0 h 69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765" h="695740">
                <a:moveTo>
                  <a:pt x="238539" y="0"/>
                </a:moveTo>
                <a:lnTo>
                  <a:pt x="99391" y="178905"/>
                </a:lnTo>
                <a:lnTo>
                  <a:pt x="0" y="437322"/>
                </a:lnTo>
                <a:lnTo>
                  <a:pt x="357808" y="616227"/>
                </a:lnTo>
                <a:lnTo>
                  <a:pt x="735495" y="695740"/>
                </a:lnTo>
                <a:lnTo>
                  <a:pt x="854765" y="616227"/>
                </a:lnTo>
                <a:lnTo>
                  <a:pt x="576469" y="337931"/>
                </a:lnTo>
                <a:lnTo>
                  <a:pt x="417443" y="178905"/>
                </a:lnTo>
                <a:lnTo>
                  <a:pt x="238539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6A3445-952C-0F4B-AE94-8DB2331105D4}"/>
              </a:ext>
            </a:extLst>
          </p:cNvPr>
          <p:cNvCxnSpPr>
            <a:cxnSpLocks/>
          </p:cNvCxnSpPr>
          <p:nvPr/>
        </p:nvCxnSpPr>
        <p:spPr>
          <a:xfrm flipH="1" flipV="1">
            <a:off x="11290852" y="1272209"/>
            <a:ext cx="330114" cy="239864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6B34147-6613-7B47-812E-421CBCD7CF20}"/>
              </a:ext>
            </a:extLst>
          </p:cNvPr>
          <p:cNvSpPr txBox="1"/>
          <p:nvPr/>
        </p:nvSpPr>
        <p:spPr>
          <a:xfrm>
            <a:off x="11092852" y="3698065"/>
            <a:ext cx="1099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Superior Parietal Lobule</a:t>
            </a: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D1364B63-B57C-F346-ADBF-711C63923199}"/>
              </a:ext>
            </a:extLst>
          </p:cNvPr>
          <p:cNvSpPr/>
          <p:nvPr/>
        </p:nvSpPr>
        <p:spPr>
          <a:xfrm>
            <a:off x="10875264" y="1267968"/>
            <a:ext cx="694944" cy="536448"/>
          </a:xfrm>
          <a:custGeom>
            <a:avLst/>
            <a:gdLst>
              <a:gd name="connsiteX0" fmla="*/ 0 w 694944"/>
              <a:gd name="connsiteY0" fmla="*/ 0 h 536448"/>
              <a:gd name="connsiteX1" fmla="*/ 280416 w 694944"/>
              <a:gd name="connsiteY1" fmla="*/ 231648 h 536448"/>
              <a:gd name="connsiteX2" fmla="*/ 475488 w 694944"/>
              <a:gd name="connsiteY2" fmla="*/ 329184 h 536448"/>
              <a:gd name="connsiteX3" fmla="*/ 633984 w 694944"/>
              <a:gd name="connsiteY3" fmla="*/ 475488 h 536448"/>
              <a:gd name="connsiteX4" fmla="*/ 694944 w 694944"/>
              <a:gd name="connsiteY4" fmla="*/ 536448 h 536448"/>
              <a:gd name="connsiteX5" fmla="*/ 682752 w 694944"/>
              <a:gd name="connsiteY5" fmla="*/ 463296 h 536448"/>
              <a:gd name="connsiteX6" fmla="*/ 548640 w 694944"/>
              <a:gd name="connsiteY6" fmla="*/ 304800 h 536448"/>
              <a:gd name="connsiteX7" fmla="*/ 353568 w 694944"/>
              <a:gd name="connsiteY7" fmla="*/ 219456 h 536448"/>
              <a:gd name="connsiteX8" fmla="*/ 60960 w 694944"/>
              <a:gd name="connsiteY8" fmla="*/ 0 h 536448"/>
              <a:gd name="connsiteX9" fmla="*/ 0 w 694944"/>
              <a:gd name="connsiteY9" fmla="*/ 0 h 53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4944" h="536448">
                <a:moveTo>
                  <a:pt x="0" y="0"/>
                </a:moveTo>
                <a:lnTo>
                  <a:pt x="280416" y="231648"/>
                </a:lnTo>
                <a:lnTo>
                  <a:pt x="475488" y="329184"/>
                </a:lnTo>
                <a:lnTo>
                  <a:pt x="633984" y="475488"/>
                </a:lnTo>
                <a:lnTo>
                  <a:pt x="694944" y="536448"/>
                </a:lnTo>
                <a:lnTo>
                  <a:pt x="682752" y="463296"/>
                </a:lnTo>
                <a:lnTo>
                  <a:pt x="548640" y="304800"/>
                </a:lnTo>
                <a:lnTo>
                  <a:pt x="353568" y="219456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1BD4B32-AEA1-0245-85F1-649EB127227A}"/>
              </a:ext>
            </a:extLst>
          </p:cNvPr>
          <p:cNvCxnSpPr>
            <a:cxnSpLocks/>
            <a:stCxn id="36" idx="0"/>
          </p:cNvCxnSpPr>
          <p:nvPr/>
        </p:nvCxnSpPr>
        <p:spPr>
          <a:xfrm flipV="1">
            <a:off x="11017586" y="1400225"/>
            <a:ext cx="72098" cy="316956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963F035-BCAD-664A-B39C-2446DAC8941F}"/>
              </a:ext>
            </a:extLst>
          </p:cNvPr>
          <p:cNvSpPr txBox="1"/>
          <p:nvPr/>
        </p:nvSpPr>
        <p:spPr>
          <a:xfrm>
            <a:off x="10269892" y="4569793"/>
            <a:ext cx="1495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Interparietal Sulcus</a:t>
            </a: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81B97FB8-44E6-EA41-8E67-477118DF7F43}"/>
              </a:ext>
            </a:extLst>
          </p:cNvPr>
          <p:cNvSpPr/>
          <p:nvPr/>
        </p:nvSpPr>
        <p:spPr>
          <a:xfrm>
            <a:off x="10753344" y="1780032"/>
            <a:ext cx="719328" cy="353568"/>
          </a:xfrm>
          <a:custGeom>
            <a:avLst/>
            <a:gdLst>
              <a:gd name="connsiteX0" fmla="*/ 0 w 719328"/>
              <a:gd name="connsiteY0" fmla="*/ 73152 h 353568"/>
              <a:gd name="connsiteX1" fmla="*/ 256032 w 719328"/>
              <a:gd name="connsiteY1" fmla="*/ 170688 h 353568"/>
              <a:gd name="connsiteX2" fmla="*/ 560832 w 719328"/>
              <a:gd name="connsiteY2" fmla="*/ 353568 h 353568"/>
              <a:gd name="connsiteX3" fmla="*/ 719328 w 719328"/>
              <a:gd name="connsiteY3" fmla="*/ 353568 h 353568"/>
              <a:gd name="connsiteX4" fmla="*/ 719328 w 719328"/>
              <a:gd name="connsiteY4" fmla="*/ 353568 h 353568"/>
              <a:gd name="connsiteX5" fmla="*/ 536448 w 719328"/>
              <a:gd name="connsiteY5" fmla="*/ 256032 h 353568"/>
              <a:gd name="connsiteX6" fmla="*/ 36576 w 719328"/>
              <a:gd name="connsiteY6" fmla="*/ 0 h 353568"/>
              <a:gd name="connsiteX7" fmla="*/ 0 w 719328"/>
              <a:gd name="connsiteY7" fmla="*/ 73152 h 35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9328" h="353568">
                <a:moveTo>
                  <a:pt x="0" y="73152"/>
                </a:moveTo>
                <a:lnTo>
                  <a:pt x="256032" y="170688"/>
                </a:lnTo>
                <a:lnTo>
                  <a:pt x="560832" y="353568"/>
                </a:lnTo>
                <a:lnTo>
                  <a:pt x="719328" y="353568"/>
                </a:lnTo>
                <a:lnTo>
                  <a:pt x="719328" y="353568"/>
                </a:lnTo>
                <a:lnTo>
                  <a:pt x="536448" y="256032"/>
                </a:lnTo>
                <a:lnTo>
                  <a:pt x="36576" y="0"/>
                </a:lnTo>
                <a:lnTo>
                  <a:pt x="0" y="7315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80072A2-DD10-A745-8200-8679EAE0CD34}"/>
              </a:ext>
            </a:extLst>
          </p:cNvPr>
          <p:cNvCxnSpPr>
            <a:cxnSpLocks/>
          </p:cNvCxnSpPr>
          <p:nvPr/>
        </p:nvCxnSpPr>
        <p:spPr>
          <a:xfrm flipH="1">
            <a:off x="10871200" y="650240"/>
            <a:ext cx="406400" cy="121920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A5D3564-59B4-9641-8936-BA415F5DD37E}"/>
              </a:ext>
            </a:extLst>
          </p:cNvPr>
          <p:cNvSpPr txBox="1"/>
          <p:nvPr/>
        </p:nvSpPr>
        <p:spPr>
          <a:xfrm>
            <a:off x="10385716" y="0"/>
            <a:ext cx="180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Temporoparietal junction</a:t>
            </a:r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B516C80E-A80B-9147-B53E-EE6745003F18}"/>
              </a:ext>
            </a:extLst>
          </p:cNvPr>
          <p:cNvSpPr/>
          <p:nvPr/>
        </p:nvSpPr>
        <p:spPr>
          <a:xfrm>
            <a:off x="8473440" y="1402080"/>
            <a:ext cx="711200" cy="589280"/>
          </a:xfrm>
          <a:custGeom>
            <a:avLst/>
            <a:gdLst>
              <a:gd name="connsiteX0" fmla="*/ 690880 w 711200"/>
              <a:gd name="connsiteY0" fmla="*/ 568960 h 589280"/>
              <a:gd name="connsiteX1" fmla="*/ 711200 w 711200"/>
              <a:gd name="connsiteY1" fmla="*/ 101600 h 589280"/>
              <a:gd name="connsiteX2" fmla="*/ 386080 w 711200"/>
              <a:gd name="connsiteY2" fmla="*/ 0 h 589280"/>
              <a:gd name="connsiteX3" fmla="*/ 0 w 711200"/>
              <a:gd name="connsiteY3" fmla="*/ 243840 h 589280"/>
              <a:gd name="connsiteX4" fmla="*/ 142240 w 711200"/>
              <a:gd name="connsiteY4" fmla="*/ 589280 h 589280"/>
              <a:gd name="connsiteX5" fmla="*/ 690880 w 711200"/>
              <a:gd name="connsiteY5" fmla="*/ 568960 h 58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200" h="589280">
                <a:moveTo>
                  <a:pt x="690880" y="568960"/>
                </a:moveTo>
                <a:lnTo>
                  <a:pt x="711200" y="101600"/>
                </a:lnTo>
                <a:lnTo>
                  <a:pt x="386080" y="0"/>
                </a:lnTo>
                <a:lnTo>
                  <a:pt x="0" y="243840"/>
                </a:lnTo>
                <a:lnTo>
                  <a:pt x="142240" y="589280"/>
                </a:lnTo>
                <a:lnTo>
                  <a:pt x="690880" y="56896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72D0AF8-4329-9B4B-97B3-C51AEC3D443F}"/>
              </a:ext>
            </a:extLst>
          </p:cNvPr>
          <p:cNvCxnSpPr>
            <a:cxnSpLocks/>
          </p:cNvCxnSpPr>
          <p:nvPr/>
        </p:nvCxnSpPr>
        <p:spPr>
          <a:xfrm>
            <a:off x="7650480" y="650240"/>
            <a:ext cx="1270000" cy="113792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14BC39D-8F89-C847-BC37-F83C2B5789F4}"/>
              </a:ext>
            </a:extLst>
          </p:cNvPr>
          <p:cNvSpPr txBox="1"/>
          <p:nvPr/>
        </p:nvSpPr>
        <p:spPr>
          <a:xfrm>
            <a:off x="6758596" y="0"/>
            <a:ext cx="180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Ventral Frontal Cortex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D57FF0D-0592-0149-B8BF-E64E635CA672}"/>
              </a:ext>
            </a:extLst>
          </p:cNvPr>
          <p:cNvSpPr txBox="1"/>
          <p:nvPr/>
        </p:nvSpPr>
        <p:spPr>
          <a:xfrm>
            <a:off x="3892062" y="6488668"/>
            <a:ext cx="829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/>
              <a:t>Petersen and Posner. (2012). </a:t>
            </a:r>
            <a:r>
              <a:rPr lang="en-CA" i="1" dirty="0"/>
              <a:t>Annual Review of Neuroscience.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7522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 animBg="1"/>
      <p:bldP spid="10" grpId="0" animBg="1"/>
      <p:bldP spid="23" grpId="0"/>
      <p:bldP spid="24" grpId="0" animBg="1"/>
      <p:bldP spid="26" grpId="0"/>
      <p:bldP spid="34" grpId="0" animBg="1"/>
      <p:bldP spid="36" grpId="0"/>
      <p:bldP spid="38" grpId="0" animBg="1"/>
      <p:bldP spid="40" grpId="0"/>
      <p:bldP spid="41" grpId="0" animBg="1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447E8-CAEC-7E4B-88A0-3015B1998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Orienting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E73F6-63A7-D640-A8AC-735717CB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Basal Forebrain</a:t>
            </a:r>
            <a:r>
              <a:rPr lang="en-US" dirty="0"/>
              <a:t>: Source of Acetylcholine</a:t>
            </a:r>
          </a:p>
          <a:p>
            <a:pPr marL="0" indent="0">
              <a:buNone/>
            </a:pPr>
            <a:r>
              <a:rPr lang="en-US" b="1" dirty="0"/>
              <a:t>Frontal Eye Field</a:t>
            </a:r>
            <a:r>
              <a:rPr lang="en-US" dirty="0"/>
              <a:t>: Dorsal Stream – controlling the location of covert attention</a:t>
            </a:r>
          </a:p>
          <a:p>
            <a:pPr marL="0" indent="0">
              <a:buNone/>
            </a:pPr>
            <a:r>
              <a:rPr lang="en-US" b="1" dirty="0"/>
              <a:t>Interparietal Sulcus</a:t>
            </a:r>
            <a:r>
              <a:rPr lang="en-US" dirty="0"/>
              <a:t>: Dorsal Stream – controlling the location of attention</a:t>
            </a:r>
          </a:p>
          <a:p>
            <a:pPr marL="0" indent="0">
              <a:buNone/>
            </a:pPr>
            <a:r>
              <a:rPr lang="en-US" b="1" dirty="0"/>
              <a:t>Ventral Frontal Cortex</a:t>
            </a:r>
            <a:r>
              <a:rPr lang="en-US" dirty="0"/>
              <a:t>: Involved in disengagement of attention</a:t>
            </a:r>
          </a:p>
          <a:p>
            <a:pPr marL="0" indent="0">
              <a:buNone/>
            </a:pPr>
            <a:r>
              <a:rPr lang="en-US" b="1" dirty="0"/>
              <a:t>Temporoparietal Junction</a:t>
            </a:r>
            <a:r>
              <a:rPr lang="en-US" dirty="0"/>
              <a:t>: Involved in reorientation of attention</a:t>
            </a:r>
          </a:p>
          <a:p>
            <a:pPr marL="0" indent="0">
              <a:buNone/>
            </a:pPr>
            <a:r>
              <a:rPr lang="en-US" b="1" dirty="0"/>
              <a:t>Superior Parietal Lobe</a:t>
            </a:r>
            <a:r>
              <a:rPr lang="en-US" dirty="0"/>
              <a:t>: Shifting attention to a target.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10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9A4D8-9AE6-B04E-A645-7B19C023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Executive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57F111-26C7-6040-AAD7-89B934E7CCC3}"/>
              </a:ext>
            </a:extLst>
          </p:cNvPr>
          <p:cNvGrpSpPr/>
          <p:nvPr/>
        </p:nvGrpSpPr>
        <p:grpSpPr>
          <a:xfrm>
            <a:off x="2713892" y="668215"/>
            <a:ext cx="6858000" cy="6189785"/>
            <a:chOff x="2713892" y="668215"/>
            <a:chExt cx="6858000" cy="6189785"/>
          </a:xfrm>
        </p:grpSpPr>
        <p:pic>
          <p:nvPicPr>
            <p:cNvPr id="5" name="Picture 4" descr="A picture containing plate&#10;&#10;Description automatically generated">
              <a:extLst>
                <a:ext uri="{FF2B5EF4-FFF2-40B4-BE49-F238E27FC236}">
                  <a16:creationId xmlns:a16="http://schemas.microsoft.com/office/drawing/2014/main" id="{70E48835-DAD1-2D4D-80BF-655A584D6B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9744"/>
            <a:stretch/>
          </p:blipFill>
          <p:spPr>
            <a:xfrm>
              <a:off x="2713892" y="668215"/>
              <a:ext cx="6858000" cy="6189785"/>
            </a:xfrm>
            <a:prstGeom prst="rect">
              <a:avLst/>
            </a:prstGeom>
          </p:spPr>
        </p:pic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2F11175-7D18-6841-B917-0450A78DF2C5}"/>
                </a:ext>
              </a:extLst>
            </p:cNvPr>
            <p:cNvSpPr/>
            <p:nvPr/>
          </p:nvSpPr>
          <p:spPr>
            <a:xfrm>
              <a:off x="6532075" y="4200808"/>
              <a:ext cx="307818" cy="443620"/>
            </a:xfrm>
            <a:custGeom>
              <a:avLst/>
              <a:gdLst>
                <a:gd name="connsiteX0" fmla="*/ 0 w 307818"/>
                <a:gd name="connsiteY0" fmla="*/ 40741 h 443620"/>
                <a:gd name="connsiteX1" fmla="*/ 104115 w 307818"/>
                <a:gd name="connsiteY1" fmla="*/ 158436 h 443620"/>
                <a:gd name="connsiteX2" fmla="*/ 158436 w 307818"/>
                <a:gd name="connsiteY2" fmla="*/ 239917 h 443620"/>
                <a:gd name="connsiteX3" fmla="*/ 203703 w 307818"/>
                <a:gd name="connsiteY3" fmla="*/ 312344 h 443620"/>
                <a:gd name="connsiteX4" fmla="*/ 248971 w 307818"/>
                <a:gd name="connsiteY4" fmla="*/ 398352 h 443620"/>
                <a:gd name="connsiteX5" fmla="*/ 271604 w 307818"/>
                <a:gd name="connsiteY5" fmla="*/ 443620 h 443620"/>
                <a:gd name="connsiteX6" fmla="*/ 271604 w 307818"/>
                <a:gd name="connsiteY6" fmla="*/ 443620 h 443620"/>
                <a:gd name="connsiteX7" fmla="*/ 307818 w 307818"/>
                <a:gd name="connsiteY7" fmla="*/ 420986 h 443620"/>
                <a:gd name="connsiteX8" fmla="*/ 267077 w 307818"/>
                <a:gd name="connsiteY8" fmla="*/ 334978 h 443620"/>
                <a:gd name="connsiteX9" fmla="*/ 221810 w 307818"/>
                <a:gd name="connsiteY9" fmla="*/ 258024 h 443620"/>
                <a:gd name="connsiteX10" fmla="*/ 176543 w 307818"/>
                <a:gd name="connsiteY10" fmla="*/ 185596 h 443620"/>
                <a:gd name="connsiteX11" fmla="*/ 131275 w 307818"/>
                <a:gd name="connsiteY11" fmla="*/ 126748 h 443620"/>
                <a:gd name="connsiteX12" fmla="*/ 90535 w 307818"/>
                <a:gd name="connsiteY12" fmla="*/ 86008 h 443620"/>
                <a:gd name="connsiteX13" fmla="*/ 31687 w 307818"/>
                <a:gd name="connsiteY13" fmla="*/ 0 h 443620"/>
                <a:gd name="connsiteX14" fmla="*/ 0 w 307818"/>
                <a:gd name="connsiteY14" fmla="*/ 40741 h 44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818" h="443620">
                  <a:moveTo>
                    <a:pt x="0" y="40741"/>
                  </a:moveTo>
                  <a:lnTo>
                    <a:pt x="104115" y="158436"/>
                  </a:lnTo>
                  <a:lnTo>
                    <a:pt x="158436" y="239917"/>
                  </a:lnTo>
                  <a:lnTo>
                    <a:pt x="203703" y="312344"/>
                  </a:lnTo>
                  <a:lnTo>
                    <a:pt x="248971" y="398352"/>
                  </a:lnTo>
                  <a:lnTo>
                    <a:pt x="271604" y="443620"/>
                  </a:lnTo>
                  <a:lnTo>
                    <a:pt x="271604" y="443620"/>
                  </a:lnTo>
                  <a:lnTo>
                    <a:pt x="307818" y="420986"/>
                  </a:lnTo>
                  <a:lnTo>
                    <a:pt x="267077" y="334978"/>
                  </a:lnTo>
                  <a:lnTo>
                    <a:pt x="221810" y="258024"/>
                  </a:lnTo>
                  <a:lnTo>
                    <a:pt x="176543" y="185596"/>
                  </a:lnTo>
                  <a:lnTo>
                    <a:pt x="131275" y="126748"/>
                  </a:lnTo>
                  <a:lnTo>
                    <a:pt x="90535" y="86008"/>
                  </a:lnTo>
                  <a:lnTo>
                    <a:pt x="31687" y="0"/>
                  </a:lnTo>
                  <a:lnTo>
                    <a:pt x="0" y="40741"/>
                  </a:lnTo>
                  <a:close/>
                </a:path>
              </a:pathLst>
            </a:custGeom>
            <a:solidFill>
              <a:srgbClr val="E5BAA9"/>
            </a:solidFill>
            <a:ln>
              <a:solidFill>
                <a:srgbClr val="E5BA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reeform 14">
            <a:extLst>
              <a:ext uri="{FF2B5EF4-FFF2-40B4-BE49-F238E27FC236}">
                <a16:creationId xmlns:a16="http://schemas.microsoft.com/office/drawing/2014/main" id="{5503B5C6-6A99-924D-BFD4-EE06586D33D5}"/>
              </a:ext>
            </a:extLst>
          </p:cNvPr>
          <p:cNvSpPr/>
          <p:nvPr/>
        </p:nvSpPr>
        <p:spPr>
          <a:xfrm>
            <a:off x="4068566" y="2465798"/>
            <a:ext cx="1674688" cy="1438382"/>
          </a:xfrm>
          <a:custGeom>
            <a:avLst/>
            <a:gdLst>
              <a:gd name="connsiteX0" fmla="*/ 554805 w 1674688"/>
              <a:gd name="connsiteY0" fmla="*/ 1438382 h 1438382"/>
              <a:gd name="connsiteX1" fmla="*/ 719191 w 1674688"/>
              <a:gd name="connsiteY1" fmla="*/ 1263721 h 1438382"/>
              <a:gd name="connsiteX2" fmla="*/ 390418 w 1674688"/>
              <a:gd name="connsiteY2" fmla="*/ 1068512 h 1438382"/>
              <a:gd name="connsiteX3" fmla="*/ 318499 w 1674688"/>
              <a:gd name="connsiteY3" fmla="*/ 801384 h 1438382"/>
              <a:gd name="connsiteX4" fmla="*/ 410967 w 1674688"/>
              <a:gd name="connsiteY4" fmla="*/ 554804 h 1438382"/>
              <a:gd name="connsiteX5" fmla="*/ 565079 w 1674688"/>
              <a:gd name="connsiteY5" fmla="*/ 441789 h 1438382"/>
              <a:gd name="connsiteX6" fmla="*/ 821933 w 1674688"/>
              <a:gd name="connsiteY6" fmla="*/ 472611 h 1438382"/>
              <a:gd name="connsiteX7" fmla="*/ 1047964 w 1674688"/>
              <a:gd name="connsiteY7" fmla="*/ 410966 h 1438382"/>
              <a:gd name="connsiteX8" fmla="*/ 1674688 w 1674688"/>
              <a:gd name="connsiteY8" fmla="*/ 369869 h 1438382"/>
              <a:gd name="connsiteX9" fmla="*/ 1643865 w 1674688"/>
              <a:gd name="connsiteY9" fmla="*/ 30822 h 1438382"/>
              <a:gd name="connsiteX10" fmla="*/ 1212351 w 1674688"/>
              <a:gd name="connsiteY10" fmla="*/ 0 h 1438382"/>
              <a:gd name="connsiteX11" fmla="*/ 626724 w 1674688"/>
              <a:gd name="connsiteY11" fmla="*/ 143838 h 1438382"/>
              <a:gd name="connsiteX12" fmla="*/ 380144 w 1674688"/>
              <a:gd name="connsiteY12" fmla="*/ 205483 h 1438382"/>
              <a:gd name="connsiteX13" fmla="*/ 61645 w 1674688"/>
              <a:gd name="connsiteY13" fmla="*/ 472611 h 1438382"/>
              <a:gd name="connsiteX14" fmla="*/ 0 w 1674688"/>
              <a:gd name="connsiteY14" fmla="*/ 904126 h 1438382"/>
              <a:gd name="connsiteX15" fmla="*/ 102742 w 1674688"/>
              <a:gd name="connsiteY15" fmla="*/ 1160980 h 1438382"/>
              <a:gd name="connsiteX16" fmla="*/ 297951 w 1674688"/>
              <a:gd name="connsiteY16" fmla="*/ 1356189 h 1438382"/>
              <a:gd name="connsiteX17" fmla="*/ 554805 w 1674688"/>
              <a:gd name="connsiteY17" fmla="*/ 1438382 h 143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4688" h="1438382">
                <a:moveTo>
                  <a:pt x="554805" y="1438382"/>
                </a:moveTo>
                <a:lnTo>
                  <a:pt x="719191" y="1263721"/>
                </a:lnTo>
                <a:lnTo>
                  <a:pt x="390418" y="1068512"/>
                </a:lnTo>
                <a:lnTo>
                  <a:pt x="318499" y="801384"/>
                </a:lnTo>
                <a:lnTo>
                  <a:pt x="410967" y="554804"/>
                </a:lnTo>
                <a:lnTo>
                  <a:pt x="565079" y="441789"/>
                </a:lnTo>
                <a:lnTo>
                  <a:pt x="821933" y="472611"/>
                </a:lnTo>
                <a:lnTo>
                  <a:pt x="1047964" y="410966"/>
                </a:lnTo>
                <a:lnTo>
                  <a:pt x="1674688" y="369869"/>
                </a:lnTo>
                <a:lnTo>
                  <a:pt x="1643865" y="30822"/>
                </a:lnTo>
                <a:lnTo>
                  <a:pt x="1212351" y="0"/>
                </a:lnTo>
                <a:lnTo>
                  <a:pt x="626724" y="143838"/>
                </a:lnTo>
                <a:lnTo>
                  <a:pt x="380144" y="205483"/>
                </a:lnTo>
                <a:lnTo>
                  <a:pt x="61645" y="472611"/>
                </a:lnTo>
                <a:lnTo>
                  <a:pt x="0" y="904126"/>
                </a:lnTo>
                <a:lnTo>
                  <a:pt x="102742" y="1160980"/>
                </a:lnTo>
                <a:lnTo>
                  <a:pt x="297951" y="1356189"/>
                </a:lnTo>
                <a:lnTo>
                  <a:pt x="554805" y="143838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A6DF6E-6B65-3B4F-B349-5C32387A7348}"/>
              </a:ext>
            </a:extLst>
          </p:cNvPr>
          <p:cNvSpPr txBox="1"/>
          <p:nvPr/>
        </p:nvSpPr>
        <p:spPr>
          <a:xfrm>
            <a:off x="1952026" y="2160814"/>
            <a:ext cx="565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ACC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DEA95A79-07F0-1A41-B1E8-08CB987A9B5C}"/>
              </a:ext>
            </a:extLst>
          </p:cNvPr>
          <p:cNvSpPr/>
          <p:nvPr/>
        </p:nvSpPr>
        <p:spPr>
          <a:xfrm>
            <a:off x="3001617" y="2027583"/>
            <a:ext cx="1590261" cy="2464904"/>
          </a:xfrm>
          <a:custGeom>
            <a:avLst/>
            <a:gdLst>
              <a:gd name="connsiteX0" fmla="*/ 1033670 w 1590261"/>
              <a:gd name="connsiteY0" fmla="*/ 2464904 h 2464904"/>
              <a:gd name="connsiteX1" fmla="*/ 1590261 w 1590261"/>
              <a:gd name="connsiteY1" fmla="*/ 1888434 h 2464904"/>
              <a:gd name="connsiteX2" fmla="*/ 1152940 w 1590261"/>
              <a:gd name="connsiteY2" fmla="*/ 1610139 h 2464904"/>
              <a:gd name="connsiteX3" fmla="*/ 1053548 w 1590261"/>
              <a:gd name="connsiteY3" fmla="*/ 1133060 h 2464904"/>
              <a:gd name="connsiteX4" fmla="*/ 1212574 w 1590261"/>
              <a:gd name="connsiteY4" fmla="*/ 775252 h 2464904"/>
              <a:gd name="connsiteX5" fmla="*/ 1311966 w 1590261"/>
              <a:gd name="connsiteY5" fmla="*/ 715617 h 2464904"/>
              <a:gd name="connsiteX6" fmla="*/ 934279 w 1590261"/>
              <a:gd name="connsiteY6" fmla="*/ 0 h 2464904"/>
              <a:gd name="connsiteX7" fmla="*/ 616226 w 1590261"/>
              <a:gd name="connsiteY7" fmla="*/ 159026 h 2464904"/>
              <a:gd name="connsiteX8" fmla="*/ 298174 w 1590261"/>
              <a:gd name="connsiteY8" fmla="*/ 496956 h 2464904"/>
              <a:gd name="connsiteX9" fmla="*/ 39757 w 1590261"/>
              <a:gd name="connsiteY9" fmla="*/ 1013791 h 2464904"/>
              <a:gd name="connsiteX10" fmla="*/ 0 w 1590261"/>
              <a:gd name="connsiteY10" fmla="*/ 1590260 h 2464904"/>
              <a:gd name="connsiteX11" fmla="*/ 556592 w 1590261"/>
              <a:gd name="connsiteY11" fmla="*/ 2266121 h 2464904"/>
              <a:gd name="connsiteX12" fmla="*/ 1033670 w 1590261"/>
              <a:gd name="connsiteY12" fmla="*/ 2464904 h 246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0261" h="2464904">
                <a:moveTo>
                  <a:pt x="1033670" y="2464904"/>
                </a:moveTo>
                <a:lnTo>
                  <a:pt x="1590261" y="1888434"/>
                </a:lnTo>
                <a:lnTo>
                  <a:pt x="1152940" y="1610139"/>
                </a:lnTo>
                <a:lnTo>
                  <a:pt x="1053548" y="1133060"/>
                </a:lnTo>
                <a:lnTo>
                  <a:pt x="1212574" y="775252"/>
                </a:lnTo>
                <a:lnTo>
                  <a:pt x="1311966" y="715617"/>
                </a:lnTo>
                <a:lnTo>
                  <a:pt x="934279" y="0"/>
                </a:lnTo>
                <a:lnTo>
                  <a:pt x="616226" y="159026"/>
                </a:lnTo>
                <a:lnTo>
                  <a:pt x="298174" y="496956"/>
                </a:lnTo>
                <a:lnTo>
                  <a:pt x="39757" y="1013791"/>
                </a:lnTo>
                <a:lnTo>
                  <a:pt x="0" y="1590260"/>
                </a:lnTo>
                <a:lnTo>
                  <a:pt x="556592" y="2266121"/>
                </a:lnTo>
                <a:lnTo>
                  <a:pt x="1033670" y="246490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152A23-1426-F34A-81D8-749D69883E23}"/>
              </a:ext>
            </a:extLst>
          </p:cNvPr>
          <p:cNvCxnSpPr>
            <a:cxnSpLocks/>
          </p:cNvCxnSpPr>
          <p:nvPr/>
        </p:nvCxnSpPr>
        <p:spPr>
          <a:xfrm>
            <a:off x="2571025" y="2382864"/>
            <a:ext cx="1756046" cy="57260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9C93FE8-A69F-0541-8566-27B97C5790C6}"/>
              </a:ext>
            </a:extLst>
          </p:cNvPr>
          <p:cNvSpPr txBox="1"/>
          <p:nvPr/>
        </p:nvSpPr>
        <p:spPr>
          <a:xfrm>
            <a:off x="874644" y="4241406"/>
            <a:ext cx="1377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Medial Frontal Cortex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6F95F24-174A-C149-BC46-B53CD37CD3DB}"/>
              </a:ext>
            </a:extLst>
          </p:cNvPr>
          <p:cNvCxnSpPr>
            <a:cxnSpLocks/>
          </p:cNvCxnSpPr>
          <p:nvPr/>
        </p:nvCxnSpPr>
        <p:spPr>
          <a:xfrm flipV="1">
            <a:off x="2047461" y="3803610"/>
            <a:ext cx="1636880" cy="728633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nut&#10;&#10;Description automatically generated">
            <a:extLst>
              <a:ext uri="{FF2B5EF4-FFF2-40B4-BE49-F238E27FC236}">
                <a16:creationId xmlns:a16="http://schemas.microsoft.com/office/drawing/2014/main" id="{0D59D4E9-F287-054A-A6B9-6067C70EDB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677"/>
          <a:stretch/>
        </p:blipFill>
        <p:spPr>
          <a:xfrm rot="636645">
            <a:off x="7975048" y="412807"/>
            <a:ext cx="4749800" cy="286523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D63E3A5-2A32-EA47-AF16-93B33EBE4B56}"/>
              </a:ext>
            </a:extLst>
          </p:cNvPr>
          <p:cNvSpPr txBox="1"/>
          <p:nvPr/>
        </p:nvSpPr>
        <p:spPr>
          <a:xfrm>
            <a:off x="7819426" y="380506"/>
            <a:ext cx="1044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Parietal Cortex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60E4E5C3-73C6-8E4B-912D-45E35B60191E}"/>
              </a:ext>
            </a:extLst>
          </p:cNvPr>
          <p:cNvSpPr/>
          <p:nvPr/>
        </p:nvSpPr>
        <p:spPr>
          <a:xfrm>
            <a:off x="10535478" y="636104"/>
            <a:ext cx="536713" cy="556592"/>
          </a:xfrm>
          <a:custGeom>
            <a:avLst/>
            <a:gdLst>
              <a:gd name="connsiteX0" fmla="*/ 139148 w 536713"/>
              <a:gd name="connsiteY0" fmla="*/ 0 h 556592"/>
              <a:gd name="connsiteX1" fmla="*/ 536713 w 536713"/>
              <a:gd name="connsiteY1" fmla="*/ 178905 h 556592"/>
              <a:gd name="connsiteX2" fmla="*/ 357809 w 536713"/>
              <a:gd name="connsiteY2" fmla="*/ 457200 h 556592"/>
              <a:gd name="connsiteX3" fmla="*/ 318052 w 536713"/>
              <a:gd name="connsiteY3" fmla="*/ 556592 h 556592"/>
              <a:gd name="connsiteX4" fmla="*/ 39757 w 536713"/>
              <a:gd name="connsiteY4" fmla="*/ 437322 h 556592"/>
              <a:gd name="connsiteX5" fmla="*/ 0 w 536713"/>
              <a:gd name="connsiteY5" fmla="*/ 99392 h 556592"/>
              <a:gd name="connsiteX6" fmla="*/ 139148 w 536713"/>
              <a:gd name="connsiteY6" fmla="*/ 0 h 55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713" h="556592">
                <a:moveTo>
                  <a:pt x="139148" y="0"/>
                </a:moveTo>
                <a:lnTo>
                  <a:pt x="536713" y="178905"/>
                </a:lnTo>
                <a:lnTo>
                  <a:pt x="357809" y="457200"/>
                </a:lnTo>
                <a:lnTo>
                  <a:pt x="318052" y="556592"/>
                </a:lnTo>
                <a:lnTo>
                  <a:pt x="39757" y="437322"/>
                </a:lnTo>
                <a:lnTo>
                  <a:pt x="0" y="99392"/>
                </a:lnTo>
                <a:lnTo>
                  <a:pt x="139148" y="0"/>
                </a:lnTo>
                <a:close/>
              </a:path>
            </a:pathLst>
          </a:custGeom>
          <a:solidFill>
            <a:srgbClr val="FFD9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D203B2-9636-CF45-AD4D-9521A03AE9A4}"/>
              </a:ext>
            </a:extLst>
          </p:cNvPr>
          <p:cNvCxnSpPr>
            <a:cxnSpLocks/>
          </p:cNvCxnSpPr>
          <p:nvPr/>
        </p:nvCxnSpPr>
        <p:spPr>
          <a:xfrm>
            <a:off x="8773692" y="641677"/>
            <a:ext cx="2000325" cy="29260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EDE1E7A4-DA9E-3D4C-98F8-328EAA9E1A56}"/>
              </a:ext>
            </a:extLst>
          </p:cNvPr>
          <p:cNvSpPr/>
          <p:nvPr/>
        </p:nvSpPr>
        <p:spPr>
          <a:xfrm>
            <a:off x="8130209" y="1053548"/>
            <a:ext cx="1232452" cy="1451113"/>
          </a:xfrm>
          <a:custGeom>
            <a:avLst/>
            <a:gdLst>
              <a:gd name="connsiteX0" fmla="*/ 1053548 w 1232452"/>
              <a:gd name="connsiteY0" fmla="*/ 1311965 h 1451113"/>
              <a:gd name="connsiteX1" fmla="*/ 1232452 w 1232452"/>
              <a:gd name="connsiteY1" fmla="*/ 496956 h 1451113"/>
              <a:gd name="connsiteX2" fmla="*/ 735495 w 1232452"/>
              <a:gd name="connsiteY2" fmla="*/ 0 h 1451113"/>
              <a:gd name="connsiteX3" fmla="*/ 377687 w 1232452"/>
              <a:gd name="connsiteY3" fmla="*/ 0 h 1451113"/>
              <a:gd name="connsiteX4" fmla="*/ 39756 w 1232452"/>
              <a:gd name="connsiteY4" fmla="*/ 576469 h 1451113"/>
              <a:gd name="connsiteX5" fmla="*/ 0 w 1232452"/>
              <a:gd name="connsiteY5" fmla="*/ 993913 h 1451113"/>
              <a:gd name="connsiteX6" fmla="*/ 19878 w 1232452"/>
              <a:gd name="connsiteY6" fmla="*/ 1192695 h 1451113"/>
              <a:gd name="connsiteX7" fmla="*/ 397565 w 1232452"/>
              <a:gd name="connsiteY7" fmla="*/ 1371600 h 1451113"/>
              <a:gd name="connsiteX8" fmla="*/ 1033669 w 1232452"/>
              <a:gd name="connsiteY8" fmla="*/ 1451113 h 1451113"/>
              <a:gd name="connsiteX9" fmla="*/ 1053548 w 1232452"/>
              <a:gd name="connsiteY9" fmla="*/ 1311965 h 1451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2452" h="1451113">
                <a:moveTo>
                  <a:pt x="1053548" y="1311965"/>
                </a:moveTo>
                <a:lnTo>
                  <a:pt x="1232452" y="496956"/>
                </a:lnTo>
                <a:lnTo>
                  <a:pt x="735495" y="0"/>
                </a:lnTo>
                <a:lnTo>
                  <a:pt x="377687" y="0"/>
                </a:lnTo>
                <a:lnTo>
                  <a:pt x="39756" y="576469"/>
                </a:lnTo>
                <a:lnTo>
                  <a:pt x="0" y="993913"/>
                </a:lnTo>
                <a:lnTo>
                  <a:pt x="19878" y="1192695"/>
                </a:lnTo>
                <a:lnTo>
                  <a:pt x="397565" y="1371600"/>
                </a:lnTo>
                <a:lnTo>
                  <a:pt x="1033669" y="1451113"/>
                </a:lnTo>
                <a:lnTo>
                  <a:pt x="1053548" y="131196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5619862-1FBC-B247-B804-6C056F82A5B8}"/>
              </a:ext>
            </a:extLst>
          </p:cNvPr>
          <p:cNvCxnSpPr>
            <a:cxnSpLocks/>
          </p:cNvCxnSpPr>
          <p:nvPr/>
        </p:nvCxnSpPr>
        <p:spPr>
          <a:xfrm flipH="1" flipV="1">
            <a:off x="8845827" y="2146853"/>
            <a:ext cx="874643" cy="2325755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AE7F84A-3D4A-2147-BDF5-6B209CE38BE7}"/>
              </a:ext>
            </a:extLst>
          </p:cNvPr>
          <p:cNvSpPr txBox="1"/>
          <p:nvPr/>
        </p:nvSpPr>
        <p:spPr>
          <a:xfrm>
            <a:off x="9192357" y="4499821"/>
            <a:ext cx="1099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Lateral Frontal Cortex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87BD81-5584-7242-952C-B1D6B99F48C3}"/>
              </a:ext>
            </a:extLst>
          </p:cNvPr>
          <p:cNvSpPr txBox="1"/>
          <p:nvPr/>
        </p:nvSpPr>
        <p:spPr>
          <a:xfrm>
            <a:off x="3892062" y="6488668"/>
            <a:ext cx="829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/>
              <a:t>Petersen and Posner. (2012). </a:t>
            </a:r>
            <a:r>
              <a:rPr lang="en-CA" i="1" dirty="0"/>
              <a:t>Annual Review of Neuroscience.</a:t>
            </a:r>
            <a:endParaRPr lang="en-US" i="1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AD638AD-9876-424B-86C2-5B7D90BB65B3}"/>
              </a:ext>
            </a:extLst>
          </p:cNvPr>
          <p:cNvSpPr/>
          <p:nvPr/>
        </p:nvSpPr>
        <p:spPr>
          <a:xfrm>
            <a:off x="9534144" y="1926336"/>
            <a:ext cx="548640" cy="292608"/>
          </a:xfrm>
          <a:custGeom>
            <a:avLst/>
            <a:gdLst>
              <a:gd name="connsiteX0" fmla="*/ 36576 w 548640"/>
              <a:gd name="connsiteY0" fmla="*/ 292608 h 292608"/>
              <a:gd name="connsiteX1" fmla="*/ 365760 w 548640"/>
              <a:gd name="connsiteY1" fmla="*/ 170688 h 292608"/>
              <a:gd name="connsiteX2" fmla="*/ 548640 w 548640"/>
              <a:gd name="connsiteY2" fmla="*/ 158496 h 292608"/>
              <a:gd name="connsiteX3" fmla="*/ 402336 w 548640"/>
              <a:gd name="connsiteY3" fmla="*/ 0 h 292608"/>
              <a:gd name="connsiteX4" fmla="*/ 85344 w 548640"/>
              <a:gd name="connsiteY4" fmla="*/ 12192 h 292608"/>
              <a:gd name="connsiteX5" fmla="*/ 0 w 548640"/>
              <a:gd name="connsiteY5" fmla="*/ 195072 h 292608"/>
              <a:gd name="connsiteX6" fmla="*/ 36576 w 548640"/>
              <a:gd name="connsiteY6" fmla="*/ 292608 h 29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640" h="292608">
                <a:moveTo>
                  <a:pt x="36576" y="292608"/>
                </a:moveTo>
                <a:lnTo>
                  <a:pt x="365760" y="170688"/>
                </a:lnTo>
                <a:lnTo>
                  <a:pt x="548640" y="158496"/>
                </a:lnTo>
                <a:lnTo>
                  <a:pt x="402336" y="0"/>
                </a:lnTo>
                <a:lnTo>
                  <a:pt x="85344" y="12192"/>
                </a:lnTo>
                <a:lnTo>
                  <a:pt x="0" y="195072"/>
                </a:lnTo>
                <a:lnTo>
                  <a:pt x="36576" y="29260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A7988A8-E505-0B48-AAD0-026E0F931514}"/>
              </a:ext>
            </a:extLst>
          </p:cNvPr>
          <p:cNvCxnSpPr>
            <a:cxnSpLocks/>
          </p:cNvCxnSpPr>
          <p:nvPr/>
        </p:nvCxnSpPr>
        <p:spPr>
          <a:xfrm flipH="1" flipV="1">
            <a:off x="9802899" y="2043221"/>
            <a:ext cx="874643" cy="2325755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2E10F2C-C900-6045-B612-0BEB5A6E4B0B}"/>
              </a:ext>
            </a:extLst>
          </p:cNvPr>
          <p:cNvSpPr txBox="1"/>
          <p:nvPr/>
        </p:nvSpPr>
        <p:spPr>
          <a:xfrm>
            <a:off x="10149429" y="4396189"/>
            <a:ext cx="1099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Anterior Insula</a:t>
            </a:r>
          </a:p>
        </p:txBody>
      </p:sp>
    </p:spTree>
    <p:extLst>
      <p:ext uri="{BB962C8B-B14F-4D97-AF65-F5344CB8AC3E}">
        <p14:creationId xmlns:p14="http://schemas.microsoft.com/office/powerpoint/2010/main" val="56196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3" grpId="0" animBg="1"/>
      <p:bldP spid="18" grpId="0"/>
      <p:bldP spid="24" grpId="0"/>
      <p:bldP spid="25" grpId="0" animBg="1"/>
      <p:bldP spid="6" grpId="0" animBg="1"/>
      <p:bldP spid="28" grpId="0"/>
      <p:bldP spid="9" grpId="0" animBg="1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0B8DA-FAAA-E24D-B8D7-5BFD8BCD5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Executive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EDE80-8F30-184A-A7F5-CD75C0A37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ACC</a:t>
            </a:r>
            <a:r>
              <a:rPr lang="en-US" dirty="0"/>
              <a:t>: Target detection and awareness. Conflict detection/ Inhibition of salient non-targets. Sustained maintenance</a:t>
            </a:r>
          </a:p>
          <a:p>
            <a:pPr marL="0" indent="0">
              <a:buNone/>
            </a:pPr>
            <a:r>
              <a:rPr lang="en-US" b="1" dirty="0"/>
              <a:t>Anterior Insula</a:t>
            </a:r>
            <a:r>
              <a:rPr lang="en-US" dirty="0"/>
              <a:t>: Sustained maintenance</a:t>
            </a:r>
          </a:p>
          <a:p>
            <a:pPr marL="0" indent="0">
              <a:buNone/>
            </a:pPr>
            <a:r>
              <a:rPr lang="en-US" b="1" dirty="0"/>
              <a:t>Medial Frontal Cortex</a:t>
            </a:r>
            <a:r>
              <a:rPr lang="en-US" dirty="0"/>
              <a:t>: Target detection and awareness. Sustained maintenance.</a:t>
            </a:r>
          </a:p>
          <a:p>
            <a:pPr marL="0" indent="0">
              <a:buNone/>
            </a:pPr>
            <a:r>
              <a:rPr lang="en-US" b="1" dirty="0"/>
              <a:t>Lateral Frontal Cortex</a:t>
            </a:r>
            <a:r>
              <a:rPr lang="en-US" dirty="0"/>
              <a:t>: Conflict monitoring, goal-orientation</a:t>
            </a:r>
          </a:p>
          <a:p>
            <a:pPr marL="0" indent="0">
              <a:buNone/>
            </a:pPr>
            <a:r>
              <a:rPr lang="en-US" b="1" dirty="0"/>
              <a:t>Parietal Cortex</a:t>
            </a:r>
            <a:r>
              <a:rPr lang="en-US" dirty="0"/>
              <a:t>: Goal-orientation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C1E80A9-E65F-FF42-91C0-DFD986706A81}"/>
              </a:ext>
            </a:extLst>
          </p:cNvPr>
          <p:cNvGrpSpPr/>
          <p:nvPr/>
        </p:nvGrpSpPr>
        <p:grpSpPr>
          <a:xfrm>
            <a:off x="2713892" y="668215"/>
            <a:ext cx="6858000" cy="6189785"/>
            <a:chOff x="2713892" y="668215"/>
            <a:chExt cx="6858000" cy="6189785"/>
          </a:xfrm>
        </p:grpSpPr>
        <p:pic>
          <p:nvPicPr>
            <p:cNvPr id="17" name="Picture 16" descr="A picture containing plate&#10;&#10;Description automatically generated">
              <a:extLst>
                <a:ext uri="{FF2B5EF4-FFF2-40B4-BE49-F238E27FC236}">
                  <a16:creationId xmlns:a16="http://schemas.microsoft.com/office/drawing/2014/main" id="{3B51A048-B4F9-5642-B614-A56DD0C07A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9744"/>
            <a:stretch/>
          </p:blipFill>
          <p:spPr>
            <a:xfrm>
              <a:off x="2713892" y="668215"/>
              <a:ext cx="6858000" cy="6189785"/>
            </a:xfrm>
            <a:prstGeom prst="rect">
              <a:avLst/>
            </a:prstGeom>
          </p:spPr>
        </p:pic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631512C-FB2D-C04C-916D-606E64330BC9}"/>
                </a:ext>
              </a:extLst>
            </p:cNvPr>
            <p:cNvSpPr/>
            <p:nvPr/>
          </p:nvSpPr>
          <p:spPr>
            <a:xfrm>
              <a:off x="6532075" y="4200808"/>
              <a:ext cx="307818" cy="443620"/>
            </a:xfrm>
            <a:custGeom>
              <a:avLst/>
              <a:gdLst>
                <a:gd name="connsiteX0" fmla="*/ 0 w 307818"/>
                <a:gd name="connsiteY0" fmla="*/ 40741 h 443620"/>
                <a:gd name="connsiteX1" fmla="*/ 104115 w 307818"/>
                <a:gd name="connsiteY1" fmla="*/ 158436 h 443620"/>
                <a:gd name="connsiteX2" fmla="*/ 158436 w 307818"/>
                <a:gd name="connsiteY2" fmla="*/ 239917 h 443620"/>
                <a:gd name="connsiteX3" fmla="*/ 203703 w 307818"/>
                <a:gd name="connsiteY3" fmla="*/ 312344 h 443620"/>
                <a:gd name="connsiteX4" fmla="*/ 248971 w 307818"/>
                <a:gd name="connsiteY4" fmla="*/ 398352 h 443620"/>
                <a:gd name="connsiteX5" fmla="*/ 271604 w 307818"/>
                <a:gd name="connsiteY5" fmla="*/ 443620 h 443620"/>
                <a:gd name="connsiteX6" fmla="*/ 271604 w 307818"/>
                <a:gd name="connsiteY6" fmla="*/ 443620 h 443620"/>
                <a:gd name="connsiteX7" fmla="*/ 307818 w 307818"/>
                <a:gd name="connsiteY7" fmla="*/ 420986 h 443620"/>
                <a:gd name="connsiteX8" fmla="*/ 267077 w 307818"/>
                <a:gd name="connsiteY8" fmla="*/ 334978 h 443620"/>
                <a:gd name="connsiteX9" fmla="*/ 221810 w 307818"/>
                <a:gd name="connsiteY9" fmla="*/ 258024 h 443620"/>
                <a:gd name="connsiteX10" fmla="*/ 176543 w 307818"/>
                <a:gd name="connsiteY10" fmla="*/ 185596 h 443620"/>
                <a:gd name="connsiteX11" fmla="*/ 131275 w 307818"/>
                <a:gd name="connsiteY11" fmla="*/ 126748 h 443620"/>
                <a:gd name="connsiteX12" fmla="*/ 90535 w 307818"/>
                <a:gd name="connsiteY12" fmla="*/ 86008 h 443620"/>
                <a:gd name="connsiteX13" fmla="*/ 31687 w 307818"/>
                <a:gd name="connsiteY13" fmla="*/ 0 h 443620"/>
                <a:gd name="connsiteX14" fmla="*/ 0 w 307818"/>
                <a:gd name="connsiteY14" fmla="*/ 40741 h 44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818" h="443620">
                  <a:moveTo>
                    <a:pt x="0" y="40741"/>
                  </a:moveTo>
                  <a:lnTo>
                    <a:pt x="104115" y="158436"/>
                  </a:lnTo>
                  <a:lnTo>
                    <a:pt x="158436" y="239917"/>
                  </a:lnTo>
                  <a:lnTo>
                    <a:pt x="203703" y="312344"/>
                  </a:lnTo>
                  <a:lnTo>
                    <a:pt x="248971" y="398352"/>
                  </a:lnTo>
                  <a:lnTo>
                    <a:pt x="271604" y="443620"/>
                  </a:lnTo>
                  <a:lnTo>
                    <a:pt x="271604" y="443620"/>
                  </a:lnTo>
                  <a:lnTo>
                    <a:pt x="307818" y="420986"/>
                  </a:lnTo>
                  <a:lnTo>
                    <a:pt x="267077" y="334978"/>
                  </a:lnTo>
                  <a:lnTo>
                    <a:pt x="221810" y="258024"/>
                  </a:lnTo>
                  <a:lnTo>
                    <a:pt x="176543" y="185596"/>
                  </a:lnTo>
                  <a:lnTo>
                    <a:pt x="131275" y="126748"/>
                  </a:lnTo>
                  <a:lnTo>
                    <a:pt x="90535" y="86008"/>
                  </a:lnTo>
                  <a:lnTo>
                    <a:pt x="31687" y="0"/>
                  </a:lnTo>
                  <a:lnTo>
                    <a:pt x="0" y="40741"/>
                  </a:lnTo>
                  <a:close/>
                </a:path>
              </a:pathLst>
            </a:custGeom>
            <a:solidFill>
              <a:srgbClr val="E5BAA9"/>
            </a:solidFill>
            <a:ln>
              <a:solidFill>
                <a:srgbClr val="E5BA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A74F30-99F6-5941-A73B-E457614F21D3}"/>
              </a:ext>
            </a:extLst>
          </p:cNvPr>
          <p:cNvCxnSpPr>
            <a:cxnSpLocks/>
          </p:cNvCxnSpPr>
          <p:nvPr/>
        </p:nvCxnSpPr>
        <p:spPr>
          <a:xfrm flipV="1">
            <a:off x="3339548" y="4287314"/>
            <a:ext cx="1404967" cy="123884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61E32EC-D1A3-0C41-B2AA-7E131D0F54A0}"/>
              </a:ext>
            </a:extLst>
          </p:cNvPr>
          <p:cNvSpPr txBox="1"/>
          <p:nvPr/>
        </p:nvSpPr>
        <p:spPr>
          <a:xfrm>
            <a:off x="2340982" y="5440726"/>
            <a:ext cx="1099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Basal</a:t>
            </a:r>
          </a:p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Forebrain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9AF7023-46C8-4B4B-85A3-A2C9CA740830}"/>
              </a:ext>
            </a:extLst>
          </p:cNvPr>
          <p:cNvSpPr/>
          <p:nvPr/>
        </p:nvSpPr>
        <p:spPr>
          <a:xfrm>
            <a:off x="4373217" y="3657600"/>
            <a:ext cx="1033670" cy="1033670"/>
          </a:xfrm>
          <a:custGeom>
            <a:avLst/>
            <a:gdLst>
              <a:gd name="connsiteX0" fmla="*/ 357809 w 1033670"/>
              <a:gd name="connsiteY0" fmla="*/ 1033670 h 1033670"/>
              <a:gd name="connsiteX1" fmla="*/ 735496 w 1033670"/>
              <a:gd name="connsiteY1" fmla="*/ 954157 h 1033670"/>
              <a:gd name="connsiteX2" fmla="*/ 1033670 w 1033670"/>
              <a:gd name="connsiteY2" fmla="*/ 675861 h 1033670"/>
              <a:gd name="connsiteX3" fmla="*/ 1033670 w 1033670"/>
              <a:gd name="connsiteY3" fmla="*/ 198783 h 1033670"/>
              <a:gd name="connsiteX4" fmla="*/ 695740 w 1033670"/>
              <a:gd name="connsiteY4" fmla="*/ 79513 h 1033670"/>
              <a:gd name="connsiteX5" fmla="*/ 258418 w 1033670"/>
              <a:gd name="connsiteY5" fmla="*/ 0 h 1033670"/>
              <a:gd name="connsiteX6" fmla="*/ 39757 w 1033670"/>
              <a:gd name="connsiteY6" fmla="*/ 496957 h 1033670"/>
              <a:gd name="connsiteX7" fmla="*/ 0 w 1033670"/>
              <a:gd name="connsiteY7" fmla="*/ 854765 h 1033670"/>
              <a:gd name="connsiteX8" fmla="*/ 119270 w 1033670"/>
              <a:gd name="connsiteY8" fmla="*/ 1033670 h 1033670"/>
              <a:gd name="connsiteX9" fmla="*/ 357809 w 1033670"/>
              <a:gd name="connsiteY9" fmla="*/ 1033670 h 103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670" h="1033670">
                <a:moveTo>
                  <a:pt x="357809" y="1033670"/>
                </a:moveTo>
                <a:lnTo>
                  <a:pt x="735496" y="954157"/>
                </a:lnTo>
                <a:lnTo>
                  <a:pt x="1033670" y="675861"/>
                </a:lnTo>
                <a:lnTo>
                  <a:pt x="1033670" y="198783"/>
                </a:lnTo>
                <a:lnTo>
                  <a:pt x="695740" y="79513"/>
                </a:lnTo>
                <a:lnTo>
                  <a:pt x="258418" y="0"/>
                </a:lnTo>
                <a:lnTo>
                  <a:pt x="39757" y="496957"/>
                </a:lnTo>
                <a:lnTo>
                  <a:pt x="0" y="854765"/>
                </a:lnTo>
                <a:lnTo>
                  <a:pt x="119270" y="1033670"/>
                </a:lnTo>
                <a:lnTo>
                  <a:pt x="357809" y="103367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nut&#10;&#10;Description automatically generated">
            <a:extLst>
              <a:ext uri="{FF2B5EF4-FFF2-40B4-BE49-F238E27FC236}">
                <a16:creationId xmlns:a16="http://schemas.microsoft.com/office/drawing/2014/main" id="{2A970DA0-2725-3446-A760-562EB2EFF4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677"/>
          <a:stretch/>
        </p:blipFill>
        <p:spPr>
          <a:xfrm rot="636645">
            <a:off x="7975048" y="412807"/>
            <a:ext cx="4749800" cy="2865230"/>
          </a:xfrm>
          <a:prstGeom prst="rect">
            <a:avLst/>
          </a:prstGeom>
        </p:spPr>
      </p:pic>
      <p:sp>
        <p:nvSpPr>
          <p:cNvPr id="23" name="Freeform 22">
            <a:extLst>
              <a:ext uri="{FF2B5EF4-FFF2-40B4-BE49-F238E27FC236}">
                <a16:creationId xmlns:a16="http://schemas.microsoft.com/office/drawing/2014/main" id="{C0780A30-8DE8-3D40-9D34-4E1263E58DC0}"/>
              </a:ext>
            </a:extLst>
          </p:cNvPr>
          <p:cNvSpPr/>
          <p:nvPr/>
        </p:nvSpPr>
        <p:spPr>
          <a:xfrm>
            <a:off x="9382539" y="1053548"/>
            <a:ext cx="477078" cy="457200"/>
          </a:xfrm>
          <a:custGeom>
            <a:avLst/>
            <a:gdLst>
              <a:gd name="connsiteX0" fmla="*/ 0 w 477078"/>
              <a:gd name="connsiteY0" fmla="*/ 457200 h 457200"/>
              <a:gd name="connsiteX1" fmla="*/ 298174 w 477078"/>
              <a:gd name="connsiteY1" fmla="*/ 457200 h 457200"/>
              <a:gd name="connsiteX2" fmla="*/ 477078 w 477078"/>
              <a:gd name="connsiteY2" fmla="*/ 139148 h 457200"/>
              <a:gd name="connsiteX3" fmla="*/ 218661 w 477078"/>
              <a:gd name="connsiteY3" fmla="*/ 0 h 457200"/>
              <a:gd name="connsiteX4" fmla="*/ 19878 w 477078"/>
              <a:gd name="connsiteY4" fmla="*/ 178904 h 457200"/>
              <a:gd name="connsiteX5" fmla="*/ 0 w 477078"/>
              <a:gd name="connsiteY5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078" h="457200">
                <a:moveTo>
                  <a:pt x="0" y="457200"/>
                </a:moveTo>
                <a:lnTo>
                  <a:pt x="298174" y="457200"/>
                </a:lnTo>
                <a:lnTo>
                  <a:pt x="477078" y="139148"/>
                </a:lnTo>
                <a:lnTo>
                  <a:pt x="218661" y="0"/>
                </a:lnTo>
                <a:lnTo>
                  <a:pt x="19878" y="178904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9264FD-9031-7044-8703-67002FE658B3}"/>
              </a:ext>
            </a:extLst>
          </p:cNvPr>
          <p:cNvSpPr txBox="1"/>
          <p:nvPr/>
        </p:nvSpPr>
        <p:spPr>
          <a:xfrm>
            <a:off x="9927852" y="3704691"/>
            <a:ext cx="1099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Frontal Eye Field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E8756D55-063F-FB41-AAFB-676743F14E4B}"/>
              </a:ext>
            </a:extLst>
          </p:cNvPr>
          <p:cNvSpPr/>
          <p:nvPr/>
        </p:nvSpPr>
        <p:spPr>
          <a:xfrm>
            <a:off x="10873409" y="795130"/>
            <a:ext cx="854765" cy="695740"/>
          </a:xfrm>
          <a:custGeom>
            <a:avLst/>
            <a:gdLst>
              <a:gd name="connsiteX0" fmla="*/ 238539 w 854765"/>
              <a:gd name="connsiteY0" fmla="*/ 0 h 695740"/>
              <a:gd name="connsiteX1" fmla="*/ 99391 w 854765"/>
              <a:gd name="connsiteY1" fmla="*/ 178905 h 695740"/>
              <a:gd name="connsiteX2" fmla="*/ 0 w 854765"/>
              <a:gd name="connsiteY2" fmla="*/ 437322 h 695740"/>
              <a:gd name="connsiteX3" fmla="*/ 357808 w 854765"/>
              <a:gd name="connsiteY3" fmla="*/ 616227 h 695740"/>
              <a:gd name="connsiteX4" fmla="*/ 735495 w 854765"/>
              <a:gd name="connsiteY4" fmla="*/ 695740 h 695740"/>
              <a:gd name="connsiteX5" fmla="*/ 854765 w 854765"/>
              <a:gd name="connsiteY5" fmla="*/ 616227 h 695740"/>
              <a:gd name="connsiteX6" fmla="*/ 576469 w 854765"/>
              <a:gd name="connsiteY6" fmla="*/ 337931 h 695740"/>
              <a:gd name="connsiteX7" fmla="*/ 417443 w 854765"/>
              <a:gd name="connsiteY7" fmla="*/ 178905 h 695740"/>
              <a:gd name="connsiteX8" fmla="*/ 238539 w 854765"/>
              <a:gd name="connsiteY8" fmla="*/ 0 h 69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765" h="695740">
                <a:moveTo>
                  <a:pt x="238539" y="0"/>
                </a:moveTo>
                <a:lnTo>
                  <a:pt x="99391" y="178905"/>
                </a:lnTo>
                <a:lnTo>
                  <a:pt x="0" y="437322"/>
                </a:lnTo>
                <a:lnTo>
                  <a:pt x="357808" y="616227"/>
                </a:lnTo>
                <a:lnTo>
                  <a:pt x="735495" y="695740"/>
                </a:lnTo>
                <a:lnTo>
                  <a:pt x="854765" y="616227"/>
                </a:lnTo>
                <a:lnTo>
                  <a:pt x="576469" y="337931"/>
                </a:lnTo>
                <a:lnTo>
                  <a:pt x="417443" y="178905"/>
                </a:lnTo>
                <a:lnTo>
                  <a:pt x="238539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07BFDB9-55DF-C54C-A7A5-48FECD575D07}"/>
              </a:ext>
            </a:extLst>
          </p:cNvPr>
          <p:cNvCxnSpPr>
            <a:cxnSpLocks/>
          </p:cNvCxnSpPr>
          <p:nvPr/>
        </p:nvCxnSpPr>
        <p:spPr>
          <a:xfrm flipH="1" flipV="1">
            <a:off x="11290852" y="1272209"/>
            <a:ext cx="330114" cy="239864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2DD38B9-C7DE-5C48-B039-0EA6D326CE38}"/>
              </a:ext>
            </a:extLst>
          </p:cNvPr>
          <p:cNvSpPr txBox="1"/>
          <p:nvPr/>
        </p:nvSpPr>
        <p:spPr>
          <a:xfrm>
            <a:off x="11092852" y="3698065"/>
            <a:ext cx="1099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Superior Parietal Lobule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02E6DE9-D165-B444-9DAF-F183A57EF4AA}"/>
              </a:ext>
            </a:extLst>
          </p:cNvPr>
          <p:cNvSpPr/>
          <p:nvPr/>
        </p:nvSpPr>
        <p:spPr>
          <a:xfrm rot="20838335">
            <a:off x="6596744" y="4637315"/>
            <a:ext cx="163286" cy="2449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A5A86C6-2CFE-5042-AE37-41DF6648ECC9}"/>
              </a:ext>
            </a:extLst>
          </p:cNvPr>
          <p:cNvCxnSpPr>
            <a:stCxn id="29" idx="2"/>
          </p:cNvCxnSpPr>
          <p:nvPr/>
        </p:nvCxnSpPr>
        <p:spPr>
          <a:xfrm flipV="1">
            <a:off x="6598740" y="4506686"/>
            <a:ext cx="3345360" cy="271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4532C85-40ED-CF4F-982D-A4CE6183CFD8}"/>
              </a:ext>
            </a:extLst>
          </p:cNvPr>
          <p:cNvSpPr txBox="1"/>
          <p:nvPr/>
        </p:nvSpPr>
        <p:spPr>
          <a:xfrm>
            <a:off x="9911442" y="4207091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4472C4"/>
                </a:solidFill>
              </a:rPr>
              <a:t>Locus</a:t>
            </a:r>
          </a:p>
          <a:p>
            <a:pPr algn="ctr"/>
            <a:r>
              <a:rPr lang="en-US" b="1" dirty="0">
                <a:solidFill>
                  <a:srgbClr val="4472C4"/>
                </a:solidFill>
              </a:rPr>
              <a:t>Coeruleus</a:t>
            </a: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4C8A3B14-C3DC-D04E-8B65-FDB7EA00B501}"/>
              </a:ext>
            </a:extLst>
          </p:cNvPr>
          <p:cNvSpPr/>
          <p:nvPr/>
        </p:nvSpPr>
        <p:spPr>
          <a:xfrm>
            <a:off x="6825343" y="1763486"/>
            <a:ext cx="1404257" cy="1273628"/>
          </a:xfrm>
          <a:custGeom>
            <a:avLst/>
            <a:gdLst>
              <a:gd name="connsiteX0" fmla="*/ 0 w 1404257"/>
              <a:gd name="connsiteY0" fmla="*/ 930728 h 1273628"/>
              <a:gd name="connsiteX1" fmla="*/ 767443 w 1404257"/>
              <a:gd name="connsiteY1" fmla="*/ 1273628 h 1273628"/>
              <a:gd name="connsiteX2" fmla="*/ 1273628 w 1404257"/>
              <a:gd name="connsiteY2" fmla="*/ 832757 h 1273628"/>
              <a:gd name="connsiteX3" fmla="*/ 1404257 w 1404257"/>
              <a:gd name="connsiteY3" fmla="*/ 408214 h 1273628"/>
              <a:gd name="connsiteX4" fmla="*/ 1094014 w 1404257"/>
              <a:gd name="connsiteY4" fmla="*/ 130628 h 1273628"/>
              <a:gd name="connsiteX5" fmla="*/ 800100 w 1404257"/>
              <a:gd name="connsiteY5" fmla="*/ 0 h 1273628"/>
              <a:gd name="connsiteX6" fmla="*/ 555171 w 1404257"/>
              <a:gd name="connsiteY6" fmla="*/ 16328 h 1273628"/>
              <a:gd name="connsiteX7" fmla="*/ 506186 w 1404257"/>
              <a:gd name="connsiteY7" fmla="*/ 506185 h 1273628"/>
              <a:gd name="connsiteX8" fmla="*/ 359228 w 1404257"/>
              <a:gd name="connsiteY8" fmla="*/ 816428 h 1273628"/>
              <a:gd name="connsiteX9" fmla="*/ 0 w 1404257"/>
              <a:gd name="connsiteY9" fmla="*/ 930728 h 127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4257" h="1273628">
                <a:moveTo>
                  <a:pt x="0" y="930728"/>
                </a:moveTo>
                <a:lnTo>
                  <a:pt x="767443" y="1273628"/>
                </a:lnTo>
                <a:lnTo>
                  <a:pt x="1273628" y="832757"/>
                </a:lnTo>
                <a:lnTo>
                  <a:pt x="1404257" y="408214"/>
                </a:lnTo>
                <a:lnTo>
                  <a:pt x="1094014" y="130628"/>
                </a:lnTo>
                <a:lnTo>
                  <a:pt x="800100" y="0"/>
                </a:lnTo>
                <a:lnTo>
                  <a:pt x="555171" y="16328"/>
                </a:lnTo>
                <a:lnTo>
                  <a:pt x="506186" y="506185"/>
                </a:lnTo>
                <a:lnTo>
                  <a:pt x="359228" y="816428"/>
                </a:lnTo>
                <a:lnTo>
                  <a:pt x="0" y="93072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11CFAB6-59EB-2749-8992-A08CABB659D4}"/>
              </a:ext>
            </a:extLst>
          </p:cNvPr>
          <p:cNvCxnSpPr>
            <a:cxnSpLocks/>
          </p:cNvCxnSpPr>
          <p:nvPr/>
        </p:nvCxnSpPr>
        <p:spPr>
          <a:xfrm flipH="1">
            <a:off x="7730837" y="966355"/>
            <a:ext cx="592281" cy="1361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E36225F-A055-7947-ABA0-23D50DC8A5D7}"/>
              </a:ext>
            </a:extLst>
          </p:cNvPr>
          <p:cNvSpPr txBox="1"/>
          <p:nvPr/>
        </p:nvSpPr>
        <p:spPr>
          <a:xfrm>
            <a:off x="7819426" y="380506"/>
            <a:ext cx="1044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472C4"/>
                </a:solidFill>
              </a:rPr>
              <a:t>Parietal Cortex</a:t>
            </a: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3B3C20C9-7BED-4A44-A715-69BA1D5B83D9}"/>
              </a:ext>
            </a:extLst>
          </p:cNvPr>
          <p:cNvSpPr/>
          <p:nvPr/>
        </p:nvSpPr>
        <p:spPr>
          <a:xfrm>
            <a:off x="3001617" y="2027583"/>
            <a:ext cx="1590261" cy="2464904"/>
          </a:xfrm>
          <a:custGeom>
            <a:avLst/>
            <a:gdLst>
              <a:gd name="connsiteX0" fmla="*/ 1033670 w 1590261"/>
              <a:gd name="connsiteY0" fmla="*/ 2464904 h 2464904"/>
              <a:gd name="connsiteX1" fmla="*/ 1590261 w 1590261"/>
              <a:gd name="connsiteY1" fmla="*/ 1888434 h 2464904"/>
              <a:gd name="connsiteX2" fmla="*/ 1152940 w 1590261"/>
              <a:gd name="connsiteY2" fmla="*/ 1610139 h 2464904"/>
              <a:gd name="connsiteX3" fmla="*/ 1053548 w 1590261"/>
              <a:gd name="connsiteY3" fmla="*/ 1133060 h 2464904"/>
              <a:gd name="connsiteX4" fmla="*/ 1212574 w 1590261"/>
              <a:gd name="connsiteY4" fmla="*/ 775252 h 2464904"/>
              <a:gd name="connsiteX5" fmla="*/ 1311966 w 1590261"/>
              <a:gd name="connsiteY5" fmla="*/ 715617 h 2464904"/>
              <a:gd name="connsiteX6" fmla="*/ 934279 w 1590261"/>
              <a:gd name="connsiteY6" fmla="*/ 0 h 2464904"/>
              <a:gd name="connsiteX7" fmla="*/ 616226 w 1590261"/>
              <a:gd name="connsiteY7" fmla="*/ 159026 h 2464904"/>
              <a:gd name="connsiteX8" fmla="*/ 298174 w 1590261"/>
              <a:gd name="connsiteY8" fmla="*/ 496956 h 2464904"/>
              <a:gd name="connsiteX9" fmla="*/ 39757 w 1590261"/>
              <a:gd name="connsiteY9" fmla="*/ 1013791 h 2464904"/>
              <a:gd name="connsiteX10" fmla="*/ 0 w 1590261"/>
              <a:gd name="connsiteY10" fmla="*/ 1590260 h 2464904"/>
              <a:gd name="connsiteX11" fmla="*/ 556592 w 1590261"/>
              <a:gd name="connsiteY11" fmla="*/ 2266121 h 2464904"/>
              <a:gd name="connsiteX12" fmla="*/ 1033670 w 1590261"/>
              <a:gd name="connsiteY12" fmla="*/ 2464904 h 246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0261" h="2464904">
                <a:moveTo>
                  <a:pt x="1033670" y="2464904"/>
                </a:moveTo>
                <a:lnTo>
                  <a:pt x="1590261" y="1888434"/>
                </a:lnTo>
                <a:lnTo>
                  <a:pt x="1152940" y="1610139"/>
                </a:lnTo>
                <a:lnTo>
                  <a:pt x="1053548" y="1133060"/>
                </a:lnTo>
                <a:lnTo>
                  <a:pt x="1212574" y="775252"/>
                </a:lnTo>
                <a:lnTo>
                  <a:pt x="1311966" y="715617"/>
                </a:lnTo>
                <a:lnTo>
                  <a:pt x="934279" y="0"/>
                </a:lnTo>
                <a:lnTo>
                  <a:pt x="616226" y="159026"/>
                </a:lnTo>
                <a:lnTo>
                  <a:pt x="298174" y="496956"/>
                </a:lnTo>
                <a:lnTo>
                  <a:pt x="39757" y="1013791"/>
                </a:lnTo>
                <a:lnTo>
                  <a:pt x="0" y="1590260"/>
                </a:lnTo>
                <a:lnTo>
                  <a:pt x="556592" y="2266121"/>
                </a:lnTo>
                <a:lnTo>
                  <a:pt x="1033670" y="246490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904520B-3BA0-BA4B-A6A9-1896E64EFB9F}"/>
              </a:ext>
            </a:extLst>
          </p:cNvPr>
          <p:cNvSpPr txBox="1"/>
          <p:nvPr/>
        </p:nvSpPr>
        <p:spPr>
          <a:xfrm>
            <a:off x="874644" y="4241406"/>
            <a:ext cx="1377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Medial Frontal Cortex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CEA3875-49CE-F441-A7B9-2B4703D76670}"/>
              </a:ext>
            </a:extLst>
          </p:cNvPr>
          <p:cNvCxnSpPr>
            <a:cxnSpLocks/>
          </p:cNvCxnSpPr>
          <p:nvPr/>
        </p:nvCxnSpPr>
        <p:spPr>
          <a:xfrm flipV="1">
            <a:off x="2047461" y="3803610"/>
            <a:ext cx="1636880" cy="728633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E764BFA-A6C8-AF48-B2CD-8AEAFC231AC7}"/>
              </a:ext>
            </a:extLst>
          </p:cNvPr>
          <p:cNvSpPr txBox="1"/>
          <p:nvPr/>
        </p:nvSpPr>
        <p:spPr>
          <a:xfrm>
            <a:off x="194807" y="1010385"/>
            <a:ext cx="1505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472C4"/>
                </a:solidFill>
              </a:rPr>
              <a:t>Alerting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0E23314-561D-9649-9FBF-2A912AB85756}"/>
              </a:ext>
            </a:extLst>
          </p:cNvPr>
          <p:cNvSpPr txBox="1"/>
          <p:nvPr/>
        </p:nvSpPr>
        <p:spPr>
          <a:xfrm>
            <a:off x="168303" y="1460958"/>
            <a:ext cx="1753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Orienting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0985D2D-7585-3B43-9B69-EEF0A26C495F}"/>
              </a:ext>
            </a:extLst>
          </p:cNvPr>
          <p:cNvSpPr txBox="1"/>
          <p:nvPr/>
        </p:nvSpPr>
        <p:spPr>
          <a:xfrm>
            <a:off x="161677" y="1891654"/>
            <a:ext cx="1763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Executive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376CFFF-4959-BC4B-B75C-7978D84BE45A}"/>
              </a:ext>
            </a:extLst>
          </p:cNvPr>
          <p:cNvSpPr txBox="1"/>
          <p:nvPr/>
        </p:nvSpPr>
        <p:spPr>
          <a:xfrm>
            <a:off x="215152" y="490987"/>
            <a:ext cx="360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B9F93"/>
                </a:solidFill>
              </a:rPr>
              <a:t>Alerting + Executive</a:t>
            </a: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F74D8907-FE48-B945-B4FC-53435A152E10}"/>
              </a:ext>
            </a:extLst>
          </p:cNvPr>
          <p:cNvSpPr/>
          <p:nvPr/>
        </p:nvSpPr>
        <p:spPr>
          <a:xfrm>
            <a:off x="10535478" y="636104"/>
            <a:ext cx="536713" cy="556592"/>
          </a:xfrm>
          <a:custGeom>
            <a:avLst/>
            <a:gdLst>
              <a:gd name="connsiteX0" fmla="*/ 139148 w 536713"/>
              <a:gd name="connsiteY0" fmla="*/ 0 h 556592"/>
              <a:gd name="connsiteX1" fmla="*/ 536713 w 536713"/>
              <a:gd name="connsiteY1" fmla="*/ 178905 h 556592"/>
              <a:gd name="connsiteX2" fmla="*/ 357809 w 536713"/>
              <a:gd name="connsiteY2" fmla="*/ 457200 h 556592"/>
              <a:gd name="connsiteX3" fmla="*/ 318052 w 536713"/>
              <a:gd name="connsiteY3" fmla="*/ 556592 h 556592"/>
              <a:gd name="connsiteX4" fmla="*/ 39757 w 536713"/>
              <a:gd name="connsiteY4" fmla="*/ 437322 h 556592"/>
              <a:gd name="connsiteX5" fmla="*/ 0 w 536713"/>
              <a:gd name="connsiteY5" fmla="*/ 99392 h 556592"/>
              <a:gd name="connsiteX6" fmla="*/ 139148 w 536713"/>
              <a:gd name="connsiteY6" fmla="*/ 0 h 55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713" h="556592">
                <a:moveTo>
                  <a:pt x="139148" y="0"/>
                </a:moveTo>
                <a:lnTo>
                  <a:pt x="536713" y="178905"/>
                </a:lnTo>
                <a:lnTo>
                  <a:pt x="357809" y="457200"/>
                </a:lnTo>
                <a:lnTo>
                  <a:pt x="318052" y="556592"/>
                </a:lnTo>
                <a:lnTo>
                  <a:pt x="39757" y="437322"/>
                </a:lnTo>
                <a:lnTo>
                  <a:pt x="0" y="99392"/>
                </a:lnTo>
                <a:lnTo>
                  <a:pt x="139148" y="0"/>
                </a:lnTo>
                <a:close/>
              </a:path>
            </a:pathLst>
          </a:custGeom>
          <a:solidFill>
            <a:srgbClr val="9B9F9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A471DA0-5E80-FA4F-AA9E-117A0F3877EA}"/>
              </a:ext>
            </a:extLst>
          </p:cNvPr>
          <p:cNvCxnSpPr>
            <a:cxnSpLocks/>
          </p:cNvCxnSpPr>
          <p:nvPr/>
        </p:nvCxnSpPr>
        <p:spPr>
          <a:xfrm>
            <a:off x="8773692" y="641677"/>
            <a:ext cx="2000325" cy="29260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>
            <a:extLst>
              <a:ext uri="{FF2B5EF4-FFF2-40B4-BE49-F238E27FC236}">
                <a16:creationId xmlns:a16="http://schemas.microsoft.com/office/drawing/2014/main" id="{B0904035-DD21-F947-90C5-871E4ACC682A}"/>
              </a:ext>
            </a:extLst>
          </p:cNvPr>
          <p:cNvSpPr/>
          <p:nvPr/>
        </p:nvSpPr>
        <p:spPr>
          <a:xfrm>
            <a:off x="8130209" y="1053548"/>
            <a:ext cx="1232452" cy="1451113"/>
          </a:xfrm>
          <a:custGeom>
            <a:avLst/>
            <a:gdLst>
              <a:gd name="connsiteX0" fmla="*/ 1053548 w 1232452"/>
              <a:gd name="connsiteY0" fmla="*/ 1311965 h 1451113"/>
              <a:gd name="connsiteX1" fmla="*/ 1232452 w 1232452"/>
              <a:gd name="connsiteY1" fmla="*/ 496956 h 1451113"/>
              <a:gd name="connsiteX2" fmla="*/ 735495 w 1232452"/>
              <a:gd name="connsiteY2" fmla="*/ 0 h 1451113"/>
              <a:gd name="connsiteX3" fmla="*/ 377687 w 1232452"/>
              <a:gd name="connsiteY3" fmla="*/ 0 h 1451113"/>
              <a:gd name="connsiteX4" fmla="*/ 39756 w 1232452"/>
              <a:gd name="connsiteY4" fmla="*/ 576469 h 1451113"/>
              <a:gd name="connsiteX5" fmla="*/ 0 w 1232452"/>
              <a:gd name="connsiteY5" fmla="*/ 993913 h 1451113"/>
              <a:gd name="connsiteX6" fmla="*/ 19878 w 1232452"/>
              <a:gd name="connsiteY6" fmla="*/ 1192695 h 1451113"/>
              <a:gd name="connsiteX7" fmla="*/ 397565 w 1232452"/>
              <a:gd name="connsiteY7" fmla="*/ 1371600 h 1451113"/>
              <a:gd name="connsiteX8" fmla="*/ 1033669 w 1232452"/>
              <a:gd name="connsiteY8" fmla="*/ 1451113 h 1451113"/>
              <a:gd name="connsiteX9" fmla="*/ 1053548 w 1232452"/>
              <a:gd name="connsiteY9" fmla="*/ 1311965 h 1451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2452" h="1451113">
                <a:moveTo>
                  <a:pt x="1053548" y="1311965"/>
                </a:moveTo>
                <a:lnTo>
                  <a:pt x="1232452" y="496956"/>
                </a:lnTo>
                <a:lnTo>
                  <a:pt x="735495" y="0"/>
                </a:lnTo>
                <a:lnTo>
                  <a:pt x="377687" y="0"/>
                </a:lnTo>
                <a:lnTo>
                  <a:pt x="39756" y="576469"/>
                </a:lnTo>
                <a:lnTo>
                  <a:pt x="0" y="993913"/>
                </a:lnTo>
                <a:lnTo>
                  <a:pt x="19878" y="1192695"/>
                </a:lnTo>
                <a:lnTo>
                  <a:pt x="397565" y="1371600"/>
                </a:lnTo>
                <a:lnTo>
                  <a:pt x="1033669" y="1451113"/>
                </a:lnTo>
                <a:lnTo>
                  <a:pt x="1053548" y="1311965"/>
                </a:lnTo>
                <a:close/>
              </a:path>
            </a:pathLst>
          </a:custGeom>
          <a:solidFill>
            <a:srgbClr val="9B9F93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B9F93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43F65D3-06F7-D247-B30D-81A60EB2214A}"/>
              </a:ext>
            </a:extLst>
          </p:cNvPr>
          <p:cNvCxnSpPr>
            <a:cxnSpLocks/>
            <a:stCxn id="53" idx="0"/>
          </p:cNvCxnSpPr>
          <p:nvPr/>
        </p:nvCxnSpPr>
        <p:spPr>
          <a:xfrm flipH="1" flipV="1">
            <a:off x="8845829" y="2146855"/>
            <a:ext cx="1015372" cy="2790288"/>
          </a:xfrm>
          <a:prstGeom prst="line">
            <a:avLst/>
          </a:prstGeom>
          <a:ln>
            <a:solidFill>
              <a:srgbClr val="9B9D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55ADBE20-FDC2-294E-96D2-0D50223411A9}"/>
              </a:ext>
            </a:extLst>
          </p:cNvPr>
          <p:cNvSpPr txBox="1"/>
          <p:nvPr/>
        </p:nvSpPr>
        <p:spPr>
          <a:xfrm>
            <a:off x="9311627" y="4937143"/>
            <a:ext cx="1099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B9D91"/>
                </a:solidFill>
              </a:rPr>
              <a:t>Lateral Frontal Cortex</a:t>
            </a:r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F3A63CDD-D1AE-3149-BFE5-A5A80D6E99AD}"/>
              </a:ext>
            </a:extLst>
          </p:cNvPr>
          <p:cNvSpPr/>
          <p:nvPr/>
        </p:nvSpPr>
        <p:spPr>
          <a:xfrm>
            <a:off x="10875264" y="1267968"/>
            <a:ext cx="694944" cy="536448"/>
          </a:xfrm>
          <a:custGeom>
            <a:avLst/>
            <a:gdLst>
              <a:gd name="connsiteX0" fmla="*/ 0 w 694944"/>
              <a:gd name="connsiteY0" fmla="*/ 0 h 536448"/>
              <a:gd name="connsiteX1" fmla="*/ 280416 w 694944"/>
              <a:gd name="connsiteY1" fmla="*/ 231648 h 536448"/>
              <a:gd name="connsiteX2" fmla="*/ 475488 w 694944"/>
              <a:gd name="connsiteY2" fmla="*/ 329184 h 536448"/>
              <a:gd name="connsiteX3" fmla="*/ 633984 w 694944"/>
              <a:gd name="connsiteY3" fmla="*/ 475488 h 536448"/>
              <a:gd name="connsiteX4" fmla="*/ 694944 w 694944"/>
              <a:gd name="connsiteY4" fmla="*/ 536448 h 536448"/>
              <a:gd name="connsiteX5" fmla="*/ 682752 w 694944"/>
              <a:gd name="connsiteY5" fmla="*/ 463296 h 536448"/>
              <a:gd name="connsiteX6" fmla="*/ 548640 w 694944"/>
              <a:gd name="connsiteY6" fmla="*/ 304800 h 536448"/>
              <a:gd name="connsiteX7" fmla="*/ 353568 w 694944"/>
              <a:gd name="connsiteY7" fmla="*/ 219456 h 536448"/>
              <a:gd name="connsiteX8" fmla="*/ 60960 w 694944"/>
              <a:gd name="connsiteY8" fmla="*/ 0 h 536448"/>
              <a:gd name="connsiteX9" fmla="*/ 0 w 694944"/>
              <a:gd name="connsiteY9" fmla="*/ 0 h 53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4944" h="536448">
                <a:moveTo>
                  <a:pt x="0" y="0"/>
                </a:moveTo>
                <a:lnTo>
                  <a:pt x="280416" y="231648"/>
                </a:lnTo>
                <a:lnTo>
                  <a:pt x="475488" y="329184"/>
                </a:lnTo>
                <a:lnTo>
                  <a:pt x="633984" y="475488"/>
                </a:lnTo>
                <a:lnTo>
                  <a:pt x="694944" y="536448"/>
                </a:lnTo>
                <a:lnTo>
                  <a:pt x="682752" y="463296"/>
                </a:lnTo>
                <a:lnTo>
                  <a:pt x="548640" y="304800"/>
                </a:lnTo>
                <a:lnTo>
                  <a:pt x="353568" y="219456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537FD8A-5712-D34F-A9E4-FDAC54D979F9}"/>
              </a:ext>
            </a:extLst>
          </p:cNvPr>
          <p:cNvCxnSpPr>
            <a:cxnSpLocks/>
            <a:stCxn id="63" idx="0"/>
            <a:endCxn id="61" idx="1"/>
          </p:cNvCxnSpPr>
          <p:nvPr/>
        </p:nvCxnSpPr>
        <p:spPr>
          <a:xfrm flipV="1">
            <a:off x="11090738" y="1499616"/>
            <a:ext cx="64942" cy="358224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BCA3453E-29C1-0246-B39A-5B12E5A8806D}"/>
              </a:ext>
            </a:extLst>
          </p:cNvPr>
          <p:cNvSpPr txBox="1"/>
          <p:nvPr/>
        </p:nvSpPr>
        <p:spPr>
          <a:xfrm>
            <a:off x="10343044" y="5081857"/>
            <a:ext cx="1495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Interparietal Sulcus</a:t>
            </a:r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7D5BE3A6-0BB1-0240-AA02-42195C21AF75}"/>
              </a:ext>
            </a:extLst>
          </p:cNvPr>
          <p:cNvSpPr/>
          <p:nvPr/>
        </p:nvSpPr>
        <p:spPr>
          <a:xfrm>
            <a:off x="10753344" y="1780032"/>
            <a:ext cx="719328" cy="353568"/>
          </a:xfrm>
          <a:custGeom>
            <a:avLst/>
            <a:gdLst>
              <a:gd name="connsiteX0" fmla="*/ 0 w 719328"/>
              <a:gd name="connsiteY0" fmla="*/ 73152 h 353568"/>
              <a:gd name="connsiteX1" fmla="*/ 256032 w 719328"/>
              <a:gd name="connsiteY1" fmla="*/ 170688 h 353568"/>
              <a:gd name="connsiteX2" fmla="*/ 560832 w 719328"/>
              <a:gd name="connsiteY2" fmla="*/ 353568 h 353568"/>
              <a:gd name="connsiteX3" fmla="*/ 719328 w 719328"/>
              <a:gd name="connsiteY3" fmla="*/ 353568 h 353568"/>
              <a:gd name="connsiteX4" fmla="*/ 719328 w 719328"/>
              <a:gd name="connsiteY4" fmla="*/ 353568 h 353568"/>
              <a:gd name="connsiteX5" fmla="*/ 536448 w 719328"/>
              <a:gd name="connsiteY5" fmla="*/ 256032 h 353568"/>
              <a:gd name="connsiteX6" fmla="*/ 36576 w 719328"/>
              <a:gd name="connsiteY6" fmla="*/ 0 h 353568"/>
              <a:gd name="connsiteX7" fmla="*/ 0 w 719328"/>
              <a:gd name="connsiteY7" fmla="*/ 73152 h 35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9328" h="353568">
                <a:moveTo>
                  <a:pt x="0" y="73152"/>
                </a:moveTo>
                <a:lnTo>
                  <a:pt x="256032" y="170688"/>
                </a:lnTo>
                <a:lnTo>
                  <a:pt x="560832" y="353568"/>
                </a:lnTo>
                <a:lnTo>
                  <a:pt x="719328" y="353568"/>
                </a:lnTo>
                <a:lnTo>
                  <a:pt x="719328" y="353568"/>
                </a:lnTo>
                <a:lnTo>
                  <a:pt x="536448" y="256032"/>
                </a:lnTo>
                <a:lnTo>
                  <a:pt x="36576" y="0"/>
                </a:lnTo>
                <a:lnTo>
                  <a:pt x="0" y="7315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E6220BC-1D6F-2D4E-8A3F-3EB9DC0B2C51}"/>
              </a:ext>
            </a:extLst>
          </p:cNvPr>
          <p:cNvCxnSpPr>
            <a:cxnSpLocks/>
          </p:cNvCxnSpPr>
          <p:nvPr/>
        </p:nvCxnSpPr>
        <p:spPr>
          <a:xfrm flipH="1">
            <a:off x="10871200" y="650240"/>
            <a:ext cx="406400" cy="121920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9C305145-185B-CB45-909D-A1CCF1D7843D}"/>
              </a:ext>
            </a:extLst>
          </p:cNvPr>
          <p:cNvSpPr txBox="1"/>
          <p:nvPr/>
        </p:nvSpPr>
        <p:spPr>
          <a:xfrm>
            <a:off x="10385716" y="0"/>
            <a:ext cx="180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Temporoparietal junction</a:t>
            </a:r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CD8BF274-CBB2-424F-B902-40CE08FE0E36}"/>
              </a:ext>
            </a:extLst>
          </p:cNvPr>
          <p:cNvSpPr/>
          <p:nvPr/>
        </p:nvSpPr>
        <p:spPr>
          <a:xfrm>
            <a:off x="8473440" y="1402080"/>
            <a:ext cx="711200" cy="589280"/>
          </a:xfrm>
          <a:custGeom>
            <a:avLst/>
            <a:gdLst>
              <a:gd name="connsiteX0" fmla="*/ 690880 w 711200"/>
              <a:gd name="connsiteY0" fmla="*/ 568960 h 589280"/>
              <a:gd name="connsiteX1" fmla="*/ 711200 w 711200"/>
              <a:gd name="connsiteY1" fmla="*/ 101600 h 589280"/>
              <a:gd name="connsiteX2" fmla="*/ 386080 w 711200"/>
              <a:gd name="connsiteY2" fmla="*/ 0 h 589280"/>
              <a:gd name="connsiteX3" fmla="*/ 0 w 711200"/>
              <a:gd name="connsiteY3" fmla="*/ 243840 h 589280"/>
              <a:gd name="connsiteX4" fmla="*/ 142240 w 711200"/>
              <a:gd name="connsiteY4" fmla="*/ 589280 h 589280"/>
              <a:gd name="connsiteX5" fmla="*/ 690880 w 711200"/>
              <a:gd name="connsiteY5" fmla="*/ 568960 h 58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200" h="589280">
                <a:moveTo>
                  <a:pt x="690880" y="568960"/>
                </a:moveTo>
                <a:lnTo>
                  <a:pt x="711200" y="101600"/>
                </a:lnTo>
                <a:lnTo>
                  <a:pt x="386080" y="0"/>
                </a:lnTo>
                <a:lnTo>
                  <a:pt x="0" y="243840"/>
                </a:lnTo>
                <a:lnTo>
                  <a:pt x="142240" y="589280"/>
                </a:lnTo>
                <a:lnTo>
                  <a:pt x="690880" y="568960"/>
                </a:lnTo>
                <a:close/>
              </a:path>
            </a:pathLst>
          </a:custGeom>
          <a:solidFill>
            <a:schemeClr val="accent6">
              <a:lumMod val="75000"/>
              <a:alpha val="56000"/>
            </a:schemeClr>
          </a:solidFill>
          <a:ln>
            <a:solidFill>
              <a:srgbClr val="9EA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933CB16-5377-264F-AD98-954706888E95}"/>
              </a:ext>
            </a:extLst>
          </p:cNvPr>
          <p:cNvCxnSpPr>
            <a:cxnSpLocks/>
          </p:cNvCxnSpPr>
          <p:nvPr/>
        </p:nvCxnSpPr>
        <p:spPr>
          <a:xfrm>
            <a:off x="7396480" y="690880"/>
            <a:ext cx="1524000" cy="1097280"/>
          </a:xfrm>
          <a:prstGeom prst="line">
            <a:avLst/>
          </a:prstGeom>
          <a:ln>
            <a:solidFill>
              <a:srgbClr val="9EA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99EDD646-4E70-264E-813F-A5266CE2A5D2}"/>
              </a:ext>
            </a:extLst>
          </p:cNvPr>
          <p:cNvSpPr txBox="1"/>
          <p:nvPr/>
        </p:nvSpPr>
        <p:spPr>
          <a:xfrm>
            <a:off x="6433476" y="0"/>
            <a:ext cx="180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EA54A"/>
                </a:solidFill>
              </a:rPr>
              <a:t>Ventral Frontal Cortex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DDFCC54-B4D8-8442-B8E3-A1FA3939ACEA}"/>
              </a:ext>
            </a:extLst>
          </p:cNvPr>
          <p:cNvSpPr txBox="1"/>
          <p:nvPr/>
        </p:nvSpPr>
        <p:spPr>
          <a:xfrm>
            <a:off x="215152" y="-26117"/>
            <a:ext cx="5568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9EA54A"/>
                </a:solidFill>
              </a:rPr>
              <a:t>Alterting</a:t>
            </a:r>
            <a:r>
              <a:rPr lang="en-US" sz="3200" dirty="0">
                <a:solidFill>
                  <a:srgbClr val="9EA54A"/>
                </a:solidFill>
              </a:rPr>
              <a:t> + Orienting + Executive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AE6DA50-01EC-0C4C-A589-7559C2C70C51}"/>
              </a:ext>
            </a:extLst>
          </p:cNvPr>
          <p:cNvSpPr txBox="1"/>
          <p:nvPr/>
        </p:nvSpPr>
        <p:spPr>
          <a:xfrm>
            <a:off x="3892062" y="6488668"/>
            <a:ext cx="829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/>
              <a:t>Petersen and Posner. (2012). </a:t>
            </a:r>
            <a:r>
              <a:rPr lang="en-CA" i="1" dirty="0"/>
              <a:t>Annual Review of Neuroscience.</a:t>
            </a:r>
            <a:endParaRPr lang="en-US" i="1" dirty="0"/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86E3E517-B3FC-7449-ACB8-DC7C364D651D}"/>
              </a:ext>
            </a:extLst>
          </p:cNvPr>
          <p:cNvSpPr/>
          <p:nvPr/>
        </p:nvSpPr>
        <p:spPr>
          <a:xfrm>
            <a:off x="4068566" y="2465798"/>
            <a:ext cx="1674688" cy="1438382"/>
          </a:xfrm>
          <a:custGeom>
            <a:avLst/>
            <a:gdLst>
              <a:gd name="connsiteX0" fmla="*/ 554805 w 1674688"/>
              <a:gd name="connsiteY0" fmla="*/ 1438382 h 1438382"/>
              <a:gd name="connsiteX1" fmla="*/ 719191 w 1674688"/>
              <a:gd name="connsiteY1" fmla="*/ 1263721 h 1438382"/>
              <a:gd name="connsiteX2" fmla="*/ 390418 w 1674688"/>
              <a:gd name="connsiteY2" fmla="*/ 1068512 h 1438382"/>
              <a:gd name="connsiteX3" fmla="*/ 318499 w 1674688"/>
              <a:gd name="connsiteY3" fmla="*/ 801384 h 1438382"/>
              <a:gd name="connsiteX4" fmla="*/ 410967 w 1674688"/>
              <a:gd name="connsiteY4" fmla="*/ 554804 h 1438382"/>
              <a:gd name="connsiteX5" fmla="*/ 565079 w 1674688"/>
              <a:gd name="connsiteY5" fmla="*/ 441789 h 1438382"/>
              <a:gd name="connsiteX6" fmla="*/ 821933 w 1674688"/>
              <a:gd name="connsiteY6" fmla="*/ 472611 h 1438382"/>
              <a:gd name="connsiteX7" fmla="*/ 1047964 w 1674688"/>
              <a:gd name="connsiteY7" fmla="*/ 410966 h 1438382"/>
              <a:gd name="connsiteX8" fmla="*/ 1674688 w 1674688"/>
              <a:gd name="connsiteY8" fmla="*/ 369869 h 1438382"/>
              <a:gd name="connsiteX9" fmla="*/ 1643865 w 1674688"/>
              <a:gd name="connsiteY9" fmla="*/ 30822 h 1438382"/>
              <a:gd name="connsiteX10" fmla="*/ 1212351 w 1674688"/>
              <a:gd name="connsiteY10" fmla="*/ 0 h 1438382"/>
              <a:gd name="connsiteX11" fmla="*/ 626724 w 1674688"/>
              <a:gd name="connsiteY11" fmla="*/ 143838 h 1438382"/>
              <a:gd name="connsiteX12" fmla="*/ 380144 w 1674688"/>
              <a:gd name="connsiteY12" fmla="*/ 205483 h 1438382"/>
              <a:gd name="connsiteX13" fmla="*/ 61645 w 1674688"/>
              <a:gd name="connsiteY13" fmla="*/ 472611 h 1438382"/>
              <a:gd name="connsiteX14" fmla="*/ 0 w 1674688"/>
              <a:gd name="connsiteY14" fmla="*/ 904126 h 1438382"/>
              <a:gd name="connsiteX15" fmla="*/ 102742 w 1674688"/>
              <a:gd name="connsiteY15" fmla="*/ 1160980 h 1438382"/>
              <a:gd name="connsiteX16" fmla="*/ 297951 w 1674688"/>
              <a:gd name="connsiteY16" fmla="*/ 1356189 h 1438382"/>
              <a:gd name="connsiteX17" fmla="*/ 554805 w 1674688"/>
              <a:gd name="connsiteY17" fmla="*/ 1438382 h 143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4688" h="1438382">
                <a:moveTo>
                  <a:pt x="554805" y="1438382"/>
                </a:moveTo>
                <a:lnTo>
                  <a:pt x="719191" y="1263721"/>
                </a:lnTo>
                <a:lnTo>
                  <a:pt x="390418" y="1068512"/>
                </a:lnTo>
                <a:lnTo>
                  <a:pt x="318499" y="801384"/>
                </a:lnTo>
                <a:lnTo>
                  <a:pt x="410967" y="554804"/>
                </a:lnTo>
                <a:lnTo>
                  <a:pt x="565079" y="441789"/>
                </a:lnTo>
                <a:lnTo>
                  <a:pt x="821933" y="472611"/>
                </a:lnTo>
                <a:lnTo>
                  <a:pt x="1047964" y="410966"/>
                </a:lnTo>
                <a:lnTo>
                  <a:pt x="1674688" y="369869"/>
                </a:lnTo>
                <a:lnTo>
                  <a:pt x="1643865" y="30822"/>
                </a:lnTo>
                <a:lnTo>
                  <a:pt x="1212351" y="0"/>
                </a:lnTo>
                <a:lnTo>
                  <a:pt x="626724" y="143838"/>
                </a:lnTo>
                <a:lnTo>
                  <a:pt x="380144" y="205483"/>
                </a:lnTo>
                <a:lnTo>
                  <a:pt x="61645" y="472611"/>
                </a:lnTo>
                <a:lnTo>
                  <a:pt x="0" y="904126"/>
                </a:lnTo>
                <a:lnTo>
                  <a:pt x="102742" y="1160980"/>
                </a:lnTo>
                <a:lnTo>
                  <a:pt x="297951" y="1356189"/>
                </a:lnTo>
                <a:lnTo>
                  <a:pt x="554805" y="143838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965DFAA-F2F1-F249-B351-7DDF93B6FAC2}"/>
              </a:ext>
            </a:extLst>
          </p:cNvPr>
          <p:cNvSpPr txBox="1"/>
          <p:nvPr/>
        </p:nvSpPr>
        <p:spPr>
          <a:xfrm>
            <a:off x="1952026" y="2160814"/>
            <a:ext cx="565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ACC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D87FAF3-7FE3-D54D-A7BD-79A03DA87566}"/>
              </a:ext>
            </a:extLst>
          </p:cNvPr>
          <p:cNvCxnSpPr>
            <a:cxnSpLocks/>
          </p:cNvCxnSpPr>
          <p:nvPr/>
        </p:nvCxnSpPr>
        <p:spPr>
          <a:xfrm>
            <a:off x="2571025" y="2382864"/>
            <a:ext cx="1756046" cy="57260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>
            <a:extLst>
              <a:ext uri="{FF2B5EF4-FFF2-40B4-BE49-F238E27FC236}">
                <a16:creationId xmlns:a16="http://schemas.microsoft.com/office/drawing/2014/main" id="{5B5EF1DA-1F11-764E-BB5D-9915F4C7EF80}"/>
              </a:ext>
            </a:extLst>
          </p:cNvPr>
          <p:cNvSpPr/>
          <p:nvPr/>
        </p:nvSpPr>
        <p:spPr>
          <a:xfrm>
            <a:off x="9534144" y="1926336"/>
            <a:ext cx="548640" cy="292608"/>
          </a:xfrm>
          <a:custGeom>
            <a:avLst/>
            <a:gdLst>
              <a:gd name="connsiteX0" fmla="*/ 36576 w 548640"/>
              <a:gd name="connsiteY0" fmla="*/ 292608 h 292608"/>
              <a:gd name="connsiteX1" fmla="*/ 365760 w 548640"/>
              <a:gd name="connsiteY1" fmla="*/ 170688 h 292608"/>
              <a:gd name="connsiteX2" fmla="*/ 548640 w 548640"/>
              <a:gd name="connsiteY2" fmla="*/ 158496 h 292608"/>
              <a:gd name="connsiteX3" fmla="*/ 402336 w 548640"/>
              <a:gd name="connsiteY3" fmla="*/ 0 h 292608"/>
              <a:gd name="connsiteX4" fmla="*/ 85344 w 548640"/>
              <a:gd name="connsiteY4" fmla="*/ 12192 h 292608"/>
              <a:gd name="connsiteX5" fmla="*/ 0 w 548640"/>
              <a:gd name="connsiteY5" fmla="*/ 195072 h 292608"/>
              <a:gd name="connsiteX6" fmla="*/ 36576 w 548640"/>
              <a:gd name="connsiteY6" fmla="*/ 292608 h 29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640" h="292608">
                <a:moveTo>
                  <a:pt x="36576" y="292608"/>
                </a:moveTo>
                <a:lnTo>
                  <a:pt x="365760" y="170688"/>
                </a:lnTo>
                <a:lnTo>
                  <a:pt x="548640" y="158496"/>
                </a:lnTo>
                <a:lnTo>
                  <a:pt x="402336" y="0"/>
                </a:lnTo>
                <a:lnTo>
                  <a:pt x="85344" y="12192"/>
                </a:lnTo>
                <a:lnTo>
                  <a:pt x="0" y="195072"/>
                </a:lnTo>
                <a:lnTo>
                  <a:pt x="36576" y="29260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C629217-A86A-FD48-9F52-0D3654D42431}"/>
              </a:ext>
            </a:extLst>
          </p:cNvPr>
          <p:cNvCxnSpPr>
            <a:cxnSpLocks/>
          </p:cNvCxnSpPr>
          <p:nvPr/>
        </p:nvCxnSpPr>
        <p:spPr>
          <a:xfrm flipV="1">
            <a:off x="9802899" y="2043222"/>
            <a:ext cx="1" cy="129738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BE2F5A27-5875-A849-AF11-CBD4B48CBBB5}"/>
              </a:ext>
            </a:extLst>
          </p:cNvPr>
          <p:cNvSpPr txBox="1"/>
          <p:nvPr/>
        </p:nvSpPr>
        <p:spPr>
          <a:xfrm>
            <a:off x="9283797" y="3237949"/>
            <a:ext cx="1099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Anterior Insula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F424BD9-75BE-164D-A999-14C1C76C5FF8}"/>
              </a:ext>
            </a:extLst>
          </p:cNvPr>
          <p:cNvCxnSpPr>
            <a:cxnSpLocks/>
          </p:cNvCxnSpPr>
          <p:nvPr/>
        </p:nvCxnSpPr>
        <p:spPr>
          <a:xfrm flipH="1" flipV="1">
            <a:off x="9581322" y="1351723"/>
            <a:ext cx="874643" cy="232575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72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/>
      <p:bldP spid="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98358-B90E-A247-A4A4-8FD60688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2816840" cy="1325563"/>
          </a:xfrm>
        </p:spPr>
        <p:txBody>
          <a:bodyPr/>
          <a:lstStyle/>
          <a:p>
            <a:r>
              <a:rPr lang="en-US" dirty="0"/>
              <a:t>Neurotransmitter of Alerting (Norepinephrine)</a:t>
            </a:r>
          </a:p>
        </p:txBody>
      </p:sp>
      <p:pic>
        <p:nvPicPr>
          <p:cNvPr id="7" name="Picture 6" descr="A picture containing cake, indoor, birthday, decorated&#10;&#10;Description automatically generated">
            <a:extLst>
              <a:ext uri="{FF2B5EF4-FFF2-40B4-BE49-F238E27FC236}">
                <a16:creationId xmlns:a16="http://schemas.microsoft.com/office/drawing/2014/main" id="{0B3DEE04-BC33-3C4F-9917-CA250706D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830" y="1460499"/>
            <a:ext cx="5576570" cy="52227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115D22-9DEC-0149-BA7A-988D3C7BBD8E}"/>
              </a:ext>
            </a:extLst>
          </p:cNvPr>
          <p:cNvSpPr txBox="1"/>
          <p:nvPr/>
        </p:nvSpPr>
        <p:spPr>
          <a:xfrm>
            <a:off x="3892062" y="6488668"/>
            <a:ext cx="829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/>
              <a:t>Petersen and Posner. (2012). </a:t>
            </a:r>
            <a:r>
              <a:rPr lang="en-CA" i="1" dirty="0"/>
              <a:t>Annual Review of Neuroscience.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5299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E170CC-70BD-8E4E-B808-55EB2EC5F6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+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E18FFC3-7FC3-1344-AD52-BDE3F77E3214}"/>
              </a:ext>
            </a:extLst>
          </p:cNvPr>
          <p:cNvSpPr/>
          <p:nvPr/>
        </p:nvSpPr>
        <p:spPr>
          <a:xfrm>
            <a:off x="537029" y="3135087"/>
            <a:ext cx="885371" cy="88537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69F6A4-A75E-CF42-8F7A-BBCC7753B33E}"/>
              </a:ext>
            </a:extLst>
          </p:cNvPr>
          <p:cNvSpPr/>
          <p:nvPr/>
        </p:nvSpPr>
        <p:spPr>
          <a:xfrm>
            <a:off x="10689772" y="3113316"/>
            <a:ext cx="885371" cy="88537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1FD1D0-9709-A440-ADF6-38C85BA6A985}"/>
              </a:ext>
            </a:extLst>
          </p:cNvPr>
          <p:cNvSpPr/>
          <p:nvPr/>
        </p:nvSpPr>
        <p:spPr>
          <a:xfrm>
            <a:off x="5747658" y="304803"/>
            <a:ext cx="885371" cy="88537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0C40527-0E23-3C41-BD3A-B9BDD406CD84}"/>
              </a:ext>
            </a:extLst>
          </p:cNvPr>
          <p:cNvSpPr/>
          <p:nvPr/>
        </p:nvSpPr>
        <p:spPr>
          <a:xfrm>
            <a:off x="5653316" y="5696860"/>
            <a:ext cx="885371" cy="88537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5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98358-B90E-A247-A4A4-8FD60688F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Neurotransmitter of Orienting (Acetylcholine)</a:t>
            </a:r>
          </a:p>
        </p:txBody>
      </p:sp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607283F-D9AD-CA4B-81C5-FBA9FBEFC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447800"/>
            <a:ext cx="9753600" cy="5181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B4831C-72AB-E14E-B696-EAC91B0CF461}"/>
              </a:ext>
            </a:extLst>
          </p:cNvPr>
          <p:cNvSpPr txBox="1"/>
          <p:nvPr/>
        </p:nvSpPr>
        <p:spPr>
          <a:xfrm>
            <a:off x="3892062" y="6488668"/>
            <a:ext cx="829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/>
              <a:t>Petersen and Posner. (2012). </a:t>
            </a:r>
            <a:r>
              <a:rPr lang="en-CA" i="1" dirty="0"/>
              <a:t>Annual Review of Neuroscience.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34576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98358-B90E-A247-A4A4-8FD60688F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Neurotransmitter of Executive (Serotonin)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4E1805-EE3B-9B4B-A39B-C0821BE7FC75}"/>
              </a:ext>
            </a:extLst>
          </p:cNvPr>
          <p:cNvSpPr txBox="1"/>
          <p:nvPr/>
        </p:nvSpPr>
        <p:spPr>
          <a:xfrm>
            <a:off x="3892062" y="6488668"/>
            <a:ext cx="829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err="1"/>
              <a:t>Pennanen</a:t>
            </a:r>
            <a:r>
              <a:rPr lang="en-CA" dirty="0"/>
              <a:t> (2013). </a:t>
            </a:r>
            <a:r>
              <a:rPr lang="en-CA" dirty="0" err="1"/>
              <a:t>Nautre</a:t>
            </a:r>
            <a:r>
              <a:rPr lang="en-CA" dirty="0"/>
              <a:t> Neuroscience</a:t>
            </a:r>
            <a:endParaRPr lang="en-US" dirty="0"/>
          </a:p>
        </p:txBody>
      </p:sp>
      <p:pic>
        <p:nvPicPr>
          <p:cNvPr id="6" name="Picture 5" descr="A picture containing cup&#10;&#10;Description automatically generated">
            <a:extLst>
              <a:ext uri="{FF2B5EF4-FFF2-40B4-BE49-F238E27FC236}">
                <a16:creationId xmlns:a16="http://schemas.microsoft.com/office/drawing/2014/main" id="{BE583EEC-4E8E-6747-9F6D-44B8F64BD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309" y="1640541"/>
            <a:ext cx="4830325" cy="489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54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4DD33-E214-BA40-A0D4-13C6C68AE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Dissociative Neurotransmitters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FCF5F8-8E14-704D-A171-4F5B3C9F4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7366"/>
            <a:ext cx="113538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Research Question</a:t>
            </a:r>
            <a:r>
              <a:rPr lang="en-US" sz="3200" dirty="0"/>
              <a:t>: Which neurotransmitters are involved in alerting and orienting, and are they dissociable?</a:t>
            </a:r>
          </a:p>
          <a:p>
            <a:pPr marL="0" indent="0">
              <a:buNone/>
            </a:pPr>
            <a:r>
              <a:rPr lang="en-US" sz="3200" b="1" dirty="0"/>
              <a:t>Task</a:t>
            </a:r>
            <a:r>
              <a:rPr lang="en-US" sz="3200" dirty="0"/>
              <a:t>: Cued detection task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Manipulation</a:t>
            </a:r>
            <a:r>
              <a:rPr lang="en-US" sz="3200" dirty="0">
                <a:solidFill>
                  <a:schemeClr val="bg1"/>
                </a:solidFill>
              </a:rPr>
              <a:t>: Norepinephrine (NE)/ Acetylcholine (AC) blockers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Measurement: </a:t>
            </a:r>
            <a:r>
              <a:rPr lang="en-US" sz="3200" dirty="0">
                <a:solidFill>
                  <a:schemeClr val="bg1"/>
                </a:solidFill>
              </a:rPr>
              <a:t>Reaction time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Results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</a:p>
          <a:p>
            <a:r>
              <a:rPr lang="en-US" sz="3200" dirty="0">
                <a:solidFill>
                  <a:schemeClr val="bg1"/>
                </a:solidFill>
              </a:rPr>
              <a:t>NE blocker: Increases alerting effect, not orienting effect</a:t>
            </a:r>
          </a:p>
          <a:p>
            <a:r>
              <a:rPr lang="en-US" sz="3200" dirty="0">
                <a:solidFill>
                  <a:schemeClr val="bg1"/>
                </a:solidFill>
              </a:rPr>
              <a:t>AC blocker: Increases orienting effect, not alerting effect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Conclusion</a:t>
            </a:r>
            <a:r>
              <a:rPr lang="en-US" sz="3200" dirty="0">
                <a:solidFill>
                  <a:schemeClr val="bg1"/>
                </a:solidFill>
              </a:rPr>
              <a:t>: Independent systems governed by different 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6F4DB0-0A2C-C64C-AD38-8E0A30F0A510}"/>
              </a:ext>
            </a:extLst>
          </p:cNvPr>
          <p:cNvSpPr txBox="1"/>
          <p:nvPr/>
        </p:nvSpPr>
        <p:spPr>
          <a:xfrm>
            <a:off x="3892062" y="6488668"/>
            <a:ext cx="829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/>
              <a:t>Davidson &amp; </a:t>
            </a:r>
            <a:r>
              <a:rPr lang="en-CA" dirty="0" err="1"/>
              <a:t>Marrocco</a:t>
            </a:r>
            <a:r>
              <a:rPr lang="en-CA" dirty="0"/>
              <a:t> (2000). Journal of Neurophysiology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2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24824-3361-DC48-8DC5-23E2BF0CA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2D5A4A-7B08-CB40-80C4-5473B5C0C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911"/>
          <a:stretch/>
        </p:blipFill>
        <p:spPr>
          <a:xfrm>
            <a:off x="806822" y="1490977"/>
            <a:ext cx="5816155" cy="5017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C04F46-73D1-DA4D-B15F-1F5A33106604}"/>
              </a:ext>
            </a:extLst>
          </p:cNvPr>
          <p:cNvSpPr txBox="1"/>
          <p:nvPr/>
        </p:nvSpPr>
        <p:spPr>
          <a:xfrm>
            <a:off x="6373906" y="4356848"/>
            <a:ext cx="8175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Alerting w/o orienting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7881B1-940A-E549-9E21-51E728F1CA77}"/>
              </a:ext>
            </a:extLst>
          </p:cNvPr>
          <p:cNvSpPr txBox="1"/>
          <p:nvPr/>
        </p:nvSpPr>
        <p:spPr>
          <a:xfrm>
            <a:off x="6347013" y="5611907"/>
            <a:ext cx="5844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No warning or orienting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B0B8CF-75D1-7D4B-B395-42582FBA3199}"/>
              </a:ext>
            </a:extLst>
          </p:cNvPr>
          <p:cNvSpPr txBox="1"/>
          <p:nvPr/>
        </p:nvSpPr>
        <p:spPr>
          <a:xfrm>
            <a:off x="6338047" y="2599766"/>
            <a:ext cx="8175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Alerting and orienting</a:t>
            </a:r>
          </a:p>
        </p:txBody>
      </p:sp>
    </p:spTree>
    <p:extLst>
      <p:ext uri="{BB962C8B-B14F-4D97-AF65-F5344CB8AC3E}">
        <p14:creationId xmlns:p14="http://schemas.microsoft.com/office/powerpoint/2010/main" val="20379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24824-3361-DC48-8DC5-23E2BF0CA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2D5A4A-7B08-CB40-80C4-5473B5C0C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911"/>
          <a:stretch/>
        </p:blipFill>
        <p:spPr>
          <a:xfrm>
            <a:off x="806822" y="1490977"/>
            <a:ext cx="5816155" cy="5017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B0B8CF-75D1-7D4B-B395-42582FBA3199}"/>
              </a:ext>
            </a:extLst>
          </p:cNvPr>
          <p:cNvSpPr txBox="1"/>
          <p:nvPr/>
        </p:nvSpPr>
        <p:spPr>
          <a:xfrm>
            <a:off x="6580094" y="2438402"/>
            <a:ext cx="8175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Alerting Effect:</a:t>
            </a:r>
          </a:p>
          <a:p>
            <a:r>
              <a:rPr lang="en-US" sz="3600" dirty="0">
                <a:solidFill>
                  <a:srgbClr val="C00000"/>
                </a:solidFill>
              </a:rPr>
              <a:t>   Double cue – No cue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CBA55A-9CF1-BD45-85C9-84D4D4537749}"/>
              </a:ext>
            </a:extLst>
          </p:cNvPr>
          <p:cNvSpPr txBox="1"/>
          <p:nvPr/>
        </p:nvSpPr>
        <p:spPr>
          <a:xfrm>
            <a:off x="6571129" y="3989296"/>
            <a:ext cx="8175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Orienting Effect:</a:t>
            </a:r>
          </a:p>
          <a:p>
            <a:r>
              <a:rPr lang="en-US" sz="3600" dirty="0">
                <a:solidFill>
                  <a:srgbClr val="C00000"/>
                </a:solidFill>
              </a:rPr>
              <a:t>   Valid cue – Double cue</a:t>
            </a:r>
          </a:p>
        </p:txBody>
      </p:sp>
    </p:spTree>
    <p:extLst>
      <p:ext uri="{BB962C8B-B14F-4D97-AF65-F5344CB8AC3E}">
        <p14:creationId xmlns:p14="http://schemas.microsoft.com/office/powerpoint/2010/main" val="48208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4DD33-E214-BA40-A0D4-13C6C68AE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Dissociative Neurotransmitters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FCF5F8-8E14-704D-A171-4F5B3C9F4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7366"/>
            <a:ext cx="113538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Research Question</a:t>
            </a:r>
            <a:r>
              <a:rPr lang="en-US" sz="3200" dirty="0"/>
              <a:t>: Which neurotransmitters are involved in alerting and orienting, and are they dissociable?</a:t>
            </a:r>
          </a:p>
          <a:p>
            <a:pPr marL="0" indent="0">
              <a:buNone/>
            </a:pPr>
            <a:r>
              <a:rPr lang="en-US" sz="3200" b="1" dirty="0"/>
              <a:t>Task</a:t>
            </a:r>
            <a:r>
              <a:rPr lang="en-US" sz="3200" dirty="0"/>
              <a:t>: Cued detection task</a:t>
            </a:r>
          </a:p>
          <a:p>
            <a:pPr marL="0" indent="0">
              <a:buNone/>
            </a:pPr>
            <a:r>
              <a:rPr lang="en-US" sz="3200" b="1" dirty="0"/>
              <a:t>Manipulation</a:t>
            </a:r>
            <a:r>
              <a:rPr lang="en-US" sz="3200" dirty="0"/>
              <a:t>: Norepinephrine (NE)/ Acetylcholine (AC) blockers</a:t>
            </a:r>
          </a:p>
          <a:p>
            <a:pPr marL="0" indent="0">
              <a:buNone/>
            </a:pPr>
            <a:r>
              <a:rPr lang="en-US" sz="3200" b="1" dirty="0"/>
              <a:t>Measurement: </a:t>
            </a:r>
            <a:r>
              <a:rPr lang="en-US" sz="3200" dirty="0"/>
              <a:t>Reaction time</a:t>
            </a:r>
          </a:p>
          <a:p>
            <a:pPr marL="0" indent="0">
              <a:buNone/>
            </a:pPr>
            <a:r>
              <a:rPr lang="en-US" sz="3200" b="1" dirty="0"/>
              <a:t>Results</a:t>
            </a:r>
            <a:r>
              <a:rPr lang="en-US" sz="3200" dirty="0"/>
              <a:t>: </a:t>
            </a:r>
          </a:p>
          <a:p>
            <a:r>
              <a:rPr lang="en-US" sz="3200" dirty="0"/>
              <a:t>NE blocker: Increases alerting effect, not orienting effect</a:t>
            </a:r>
          </a:p>
          <a:p>
            <a:r>
              <a:rPr lang="en-US" sz="3200" dirty="0"/>
              <a:t>AC blocker: Increases orienting effect, not alerting effect</a:t>
            </a:r>
          </a:p>
          <a:p>
            <a:pPr marL="0" indent="0">
              <a:buNone/>
            </a:pPr>
            <a:r>
              <a:rPr lang="en-US" sz="3200" b="1" dirty="0"/>
              <a:t>Conclusion</a:t>
            </a:r>
            <a:r>
              <a:rPr lang="en-US" sz="3200" dirty="0"/>
              <a:t>: Independent systems governed by different 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6F4DB0-0A2C-C64C-AD38-8E0A30F0A510}"/>
              </a:ext>
            </a:extLst>
          </p:cNvPr>
          <p:cNvSpPr txBox="1"/>
          <p:nvPr/>
        </p:nvSpPr>
        <p:spPr>
          <a:xfrm>
            <a:off x="3892062" y="6488668"/>
            <a:ext cx="829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/>
              <a:t>Davidson &amp; </a:t>
            </a:r>
            <a:r>
              <a:rPr lang="en-CA" dirty="0" err="1"/>
              <a:t>Marrocco</a:t>
            </a:r>
            <a:r>
              <a:rPr lang="en-CA" dirty="0"/>
              <a:t> (2000). Journal </a:t>
            </a:r>
            <a:r>
              <a:rPr lang="en-CA"/>
              <a:t>of Neurophysiology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7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57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E170CC-70BD-8E4E-B808-55EB2EC5F6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E18FFC3-7FC3-1344-AD52-BDE3F77E3214}"/>
              </a:ext>
            </a:extLst>
          </p:cNvPr>
          <p:cNvSpPr/>
          <p:nvPr/>
        </p:nvSpPr>
        <p:spPr>
          <a:xfrm>
            <a:off x="537029" y="3135087"/>
            <a:ext cx="885371" cy="88537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69F6A4-A75E-CF42-8F7A-BBCC7753B33E}"/>
              </a:ext>
            </a:extLst>
          </p:cNvPr>
          <p:cNvSpPr/>
          <p:nvPr/>
        </p:nvSpPr>
        <p:spPr>
          <a:xfrm>
            <a:off x="529772" y="3142344"/>
            <a:ext cx="885371" cy="88537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C8A6DF43-13B2-B441-8EB1-06543FD1D6D8}"/>
              </a:ext>
            </a:extLst>
          </p:cNvPr>
          <p:cNvSpPr/>
          <p:nvPr/>
        </p:nvSpPr>
        <p:spPr>
          <a:xfrm rot="10800000">
            <a:off x="5210629" y="3193142"/>
            <a:ext cx="1611085" cy="79801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378EA959-BFFE-7648-835D-C9518B283944}"/>
              </a:ext>
            </a:extLst>
          </p:cNvPr>
          <p:cNvSpPr/>
          <p:nvPr/>
        </p:nvSpPr>
        <p:spPr>
          <a:xfrm>
            <a:off x="5392058" y="3200399"/>
            <a:ext cx="1611085" cy="79801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60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2" grpId="0" animBg="1"/>
      <p:bldP spid="2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E170CC-70BD-8E4E-B808-55EB2EC5F6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E18FFC3-7FC3-1344-AD52-BDE3F77E3214}"/>
              </a:ext>
            </a:extLst>
          </p:cNvPr>
          <p:cNvSpPr/>
          <p:nvPr/>
        </p:nvSpPr>
        <p:spPr>
          <a:xfrm>
            <a:off x="537029" y="3135087"/>
            <a:ext cx="885371" cy="88537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C8A6DF43-13B2-B441-8EB1-06543FD1D6D8}"/>
              </a:ext>
            </a:extLst>
          </p:cNvPr>
          <p:cNvSpPr/>
          <p:nvPr/>
        </p:nvSpPr>
        <p:spPr>
          <a:xfrm rot="10800000">
            <a:off x="5210629" y="3193142"/>
            <a:ext cx="1611085" cy="79801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FF2FC8-8415-8D4D-A506-3BB1EAE826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621"/>
          <a:stretch/>
        </p:blipFill>
        <p:spPr>
          <a:xfrm>
            <a:off x="4423731" y="2577013"/>
            <a:ext cx="3592509" cy="150575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95C268D-5C5D-2A4F-BAD1-34EAAE414EE4}"/>
              </a:ext>
            </a:extLst>
          </p:cNvPr>
          <p:cNvSpPr/>
          <p:nvPr/>
        </p:nvSpPr>
        <p:spPr>
          <a:xfrm>
            <a:off x="4312920" y="1859280"/>
            <a:ext cx="3916680" cy="3291840"/>
          </a:xfrm>
          <a:prstGeom prst="ellipse">
            <a:avLst/>
          </a:prstGeom>
          <a:noFill/>
          <a:ln w="635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4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-0.34935 0.006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74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35756 0.0055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7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E170CC-70BD-8E4E-B808-55EB2EC5F6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E18FFC3-7FC3-1344-AD52-BDE3F77E3214}"/>
              </a:ext>
            </a:extLst>
          </p:cNvPr>
          <p:cNvSpPr/>
          <p:nvPr/>
        </p:nvSpPr>
        <p:spPr>
          <a:xfrm>
            <a:off x="537029" y="3135087"/>
            <a:ext cx="885371" cy="88537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378EA959-BFFE-7648-835D-C9518B283944}"/>
              </a:ext>
            </a:extLst>
          </p:cNvPr>
          <p:cNvSpPr/>
          <p:nvPr/>
        </p:nvSpPr>
        <p:spPr>
          <a:xfrm>
            <a:off x="5392058" y="3139439"/>
            <a:ext cx="1611085" cy="79801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FF2FC8-8415-8D4D-A506-3BB1EAE826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621"/>
          <a:stretch/>
        </p:blipFill>
        <p:spPr>
          <a:xfrm>
            <a:off x="4454211" y="2577013"/>
            <a:ext cx="3592509" cy="150575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95C268D-5C5D-2A4F-BAD1-34EAAE414EE4}"/>
              </a:ext>
            </a:extLst>
          </p:cNvPr>
          <p:cNvSpPr/>
          <p:nvPr/>
        </p:nvSpPr>
        <p:spPr>
          <a:xfrm>
            <a:off x="4312920" y="1859280"/>
            <a:ext cx="3916680" cy="3291840"/>
          </a:xfrm>
          <a:prstGeom prst="ellipse">
            <a:avLst/>
          </a:prstGeom>
          <a:noFill/>
          <a:ln w="635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E7986B-CDB5-384A-84C0-B8B2534FA709}"/>
              </a:ext>
            </a:extLst>
          </p:cNvPr>
          <p:cNvSpPr/>
          <p:nvPr/>
        </p:nvSpPr>
        <p:spPr>
          <a:xfrm>
            <a:off x="8697350" y="1896794"/>
            <a:ext cx="3916680" cy="3291840"/>
          </a:xfrm>
          <a:prstGeom prst="ellipse">
            <a:avLst/>
          </a:prstGeom>
          <a:noFill/>
          <a:ln w="635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FCDE88-0822-604C-B7F3-14F9B3274F6A}"/>
              </a:ext>
            </a:extLst>
          </p:cNvPr>
          <p:cNvSpPr txBox="1"/>
          <p:nvPr/>
        </p:nvSpPr>
        <p:spPr>
          <a:xfrm>
            <a:off x="3892062" y="6488668"/>
            <a:ext cx="829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i="1" dirty="0">
                <a:solidFill>
                  <a:schemeClr val="bg1"/>
                </a:solidFill>
              </a:rPr>
              <a:t>Posner (1980). Quarterly Journal of Experimental Psychology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5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36315 0.00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74284 -0.0104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4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3651 0.003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5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8" grpId="0" animBg="1"/>
      <p:bldP spid="8" grpId="1" animBg="1"/>
      <p:bldP spid="10" grpId="0" animBg="1"/>
      <p:bldP spid="10" grpId="1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F1CB6-4B9B-9D40-B6BF-C8C259DF2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D014C-CF20-5148-9C8A-6EC90DFFE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3227"/>
          </a:xfrm>
        </p:spPr>
        <p:txBody>
          <a:bodyPr>
            <a:normAutofit/>
          </a:bodyPr>
          <a:lstStyle/>
          <a:p>
            <a:r>
              <a:rPr lang="en-US" sz="3200" b="1" dirty="0"/>
              <a:t>Alerting</a:t>
            </a:r>
            <a:r>
              <a:rPr lang="en-US" sz="3200" dirty="0"/>
              <a:t>: Signal of preparatory attentional need</a:t>
            </a:r>
          </a:p>
          <a:p>
            <a:endParaRPr lang="en-US" sz="3200" dirty="0"/>
          </a:p>
          <a:p>
            <a:r>
              <a:rPr lang="en-US" sz="3200" b="1" dirty="0"/>
              <a:t>Orienting</a:t>
            </a:r>
            <a:r>
              <a:rPr lang="en-US" sz="3200" dirty="0"/>
              <a:t>: Control of attention towards location or modality</a:t>
            </a:r>
          </a:p>
          <a:p>
            <a:endParaRPr lang="en-US" sz="3200" dirty="0"/>
          </a:p>
          <a:p>
            <a:r>
              <a:rPr lang="en-US" sz="3200" b="1" dirty="0"/>
              <a:t>Executive (Focal Attention)</a:t>
            </a:r>
            <a:r>
              <a:rPr lang="en-US" sz="3200" dirty="0"/>
              <a:t>: Top down influence to maintain important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ADCF49-84DB-D846-80F7-39C6C2873C70}"/>
              </a:ext>
            </a:extLst>
          </p:cNvPr>
          <p:cNvSpPr txBox="1"/>
          <p:nvPr/>
        </p:nvSpPr>
        <p:spPr>
          <a:xfrm>
            <a:off x="3892062" y="6488668"/>
            <a:ext cx="829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/>
              <a:t>Petersen and Posner. (2012). </a:t>
            </a:r>
            <a:r>
              <a:rPr lang="en-CA" i="1" dirty="0"/>
              <a:t>Annual Review of Neuroscience.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6770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E170CC-70BD-8E4E-B808-55EB2EC5F6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E18FFC3-7FC3-1344-AD52-BDE3F77E3214}"/>
              </a:ext>
            </a:extLst>
          </p:cNvPr>
          <p:cNvSpPr/>
          <p:nvPr/>
        </p:nvSpPr>
        <p:spPr>
          <a:xfrm>
            <a:off x="537029" y="3135087"/>
            <a:ext cx="885371" cy="88537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378EA959-BFFE-7648-835D-C9518B283944}"/>
              </a:ext>
            </a:extLst>
          </p:cNvPr>
          <p:cNvSpPr/>
          <p:nvPr/>
        </p:nvSpPr>
        <p:spPr>
          <a:xfrm>
            <a:off x="5392058" y="3139439"/>
            <a:ext cx="1611085" cy="79801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95C268D-5C5D-2A4F-BAD1-34EAAE414EE4}"/>
              </a:ext>
            </a:extLst>
          </p:cNvPr>
          <p:cNvSpPr/>
          <p:nvPr/>
        </p:nvSpPr>
        <p:spPr>
          <a:xfrm>
            <a:off x="4063538" y="1956262"/>
            <a:ext cx="3916680" cy="3291840"/>
          </a:xfrm>
          <a:prstGeom prst="ellipse">
            <a:avLst/>
          </a:prstGeom>
          <a:noFill/>
          <a:ln w="635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E7986B-CDB5-384A-84C0-B8B2534FA709}"/>
              </a:ext>
            </a:extLst>
          </p:cNvPr>
          <p:cNvSpPr/>
          <p:nvPr/>
        </p:nvSpPr>
        <p:spPr>
          <a:xfrm>
            <a:off x="8697350" y="1896794"/>
            <a:ext cx="3916680" cy="3291840"/>
          </a:xfrm>
          <a:prstGeom prst="ellipse">
            <a:avLst/>
          </a:prstGeom>
          <a:noFill/>
          <a:ln w="635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FCDE88-0822-604C-B7F3-14F9B3274F6A}"/>
              </a:ext>
            </a:extLst>
          </p:cNvPr>
          <p:cNvSpPr txBox="1"/>
          <p:nvPr/>
        </p:nvSpPr>
        <p:spPr>
          <a:xfrm>
            <a:off x="3892062" y="6488668"/>
            <a:ext cx="829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i="1" dirty="0">
                <a:solidFill>
                  <a:schemeClr val="bg1"/>
                </a:solidFill>
              </a:rPr>
              <a:t>Posner (1980). Quarterly Journal of Experimental Psychology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5-Point Star 1">
            <a:extLst>
              <a:ext uri="{FF2B5EF4-FFF2-40B4-BE49-F238E27FC236}">
                <a16:creationId xmlns:a16="http://schemas.microsoft.com/office/drawing/2014/main" id="{43F359DF-4FA9-0242-A654-D09F2BAB3958}"/>
              </a:ext>
            </a:extLst>
          </p:cNvPr>
          <p:cNvSpPr/>
          <p:nvPr/>
        </p:nvSpPr>
        <p:spPr>
          <a:xfrm>
            <a:off x="5500254" y="2881746"/>
            <a:ext cx="1122218" cy="1122218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6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36315 0.004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74284 -0.0104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4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8" grpId="0" animBg="1"/>
      <p:bldP spid="8" grpId="1" animBg="1"/>
      <p:bldP spid="10" grpId="0" animBg="1"/>
      <p:bldP spid="10" grpId="1" animBg="1"/>
      <p:bldP spid="3" grpId="0"/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A91C4-0215-8C46-B777-A1F1C93B1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1E381-9F4C-3C4B-A0D8-6D9359C88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Multi-faceted mechanism, with distinct neural localization and neurotransmitter influence</a:t>
            </a:r>
          </a:p>
          <a:p>
            <a:endParaRPr lang="en-US" sz="4000" dirty="0"/>
          </a:p>
          <a:p>
            <a:r>
              <a:rPr lang="en-US" sz="4000" dirty="0"/>
              <a:t>Each component of attention is thought to be a network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C5B784-3EA8-3746-B1F9-3F0F37017447}"/>
              </a:ext>
            </a:extLst>
          </p:cNvPr>
          <p:cNvSpPr txBox="1"/>
          <p:nvPr/>
        </p:nvSpPr>
        <p:spPr>
          <a:xfrm>
            <a:off x="3892062" y="6488668"/>
            <a:ext cx="829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/>
              <a:t>Petersen and Posner. (2012). </a:t>
            </a:r>
            <a:r>
              <a:rPr lang="en-CA" i="1" dirty="0"/>
              <a:t>Annual Review of Neuroscience.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0901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AAE5D-AB95-7341-874E-68F80626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06887-F77A-8F4A-96BD-41C7ED9A7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‘when’ signal.</a:t>
            </a:r>
          </a:p>
          <a:p>
            <a:r>
              <a:rPr lang="en-US" dirty="0"/>
              <a:t>Using a warning signal to switch from a resting state in </a:t>
            </a:r>
            <a:r>
              <a:rPr lang="en-US" dirty="0" err="1"/>
              <a:t>favour</a:t>
            </a:r>
            <a:r>
              <a:rPr lang="en-US" dirty="0"/>
              <a:t> of a preparatory state.</a:t>
            </a:r>
          </a:p>
          <a:p>
            <a:r>
              <a:rPr lang="en-US" dirty="0"/>
              <a:t>Diverse system of brain regions, guided by norepinephrine.</a:t>
            </a:r>
          </a:p>
          <a:p>
            <a:r>
              <a:rPr lang="en-US" dirty="0"/>
              <a:t>Example of Task: Prime participants that the target is coming improves reaction times.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9C71D9-08A7-5F4E-8453-40D151741147}"/>
              </a:ext>
            </a:extLst>
          </p:cNvPr>
          <p:cNvSpPr txBox="1"/>
          <p:nvPr/>
        </p:nvSpPr>
        <p:spPr>
          <a:xfrm>
            <a:off x="3892062" y="6488668"/>
            <a:ext cx="829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/>
              <a:t>Petersen and Posner. (2012). </a:t>
            </a:r>
            <a:r>
              <a:rPr lang="en-CA" i="1" dirty="0"/>
              <a:t>Annual Review of Neuroscience.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214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838</Words>
  <Application>Microsoft Macintosh PowerPoint</Application>
  <PresentationFormat>Widescreen</PresentationFormat>
  <Paragraphs>138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Attention</vt:lpstr>
      <vt:lpstr>PowerPoint Presentation</vt:lpstr>
      <vt:lpstr>PowerPoint Presentation</vt:lpstr>
      <vt:lpstr>PowerPoint Presentation</vt:lpstr>
      <vt:lpstr>PowerPoint Presentation</vt:lpstr>
      <vt:lpstr>Attention</vt:lpstr>
      <vt:lpstr>PowerPoint Presentation</vt:lpstr>
      <vt:lpstr>Composition of Attention</vt:lpstr>
      <vt:lpstr>Alerting</vt:lpstr>
      <vt:lpstr>Orienting</vt:lpstr>
      <vt:lpstr>Executive</vt:lpstr>
      <vt:lpstr>Anatomy of Alerting</vt:lpstr>
      <vt:lpstr>Anatomy of Alerting</vt:lpstr>
      <vt:lpstr>Anatomy of Orienting</vt:lpstr>
      <vt:lpstr>Anatomy of Orienting</vt:lpstr>
      <vt:lpstr>Anatomy of Executive</vt:lpstr>
      <vt:lpstr>Anatomy of Executive</vt:lpstr>
      <vt:lpstr>PowerPoint Presentation</vt:lpstr>
      <vt:lpstr>Neurotransmitter of Alerting (Norepinephrine)</vt:lpstr>
      <vt:lpstr>Neurotransmitter of Orienting (Acetylcholine)</vt:lpstr>
      <vt:lpstr>Neurotransmitter of Executive (Serotonin)</vt:lpstr>
      <vt:lpstr>Dissociative Neurotransmitters</vt:lpstr>
      <vt:lpstr>Task</vt:lpstr>
      <vt:lpstr>Task</vt:lpstr>
      <vt:lpstr>Dissociative Neurotransmitters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Attention</dc:title>
  <dc:creator>Chad W</dc:creator>
  <cp:lastModifiedBy>Chad W</cp:lastModifiedBy>
  <cp:revision>149</cp:revision>
  <dcterms:created xsi:type="dcterms:W3CDTF">2020-02-25T15:40:54Z</dcterms:created>
  <dcterms:modified xsi:type="dcterms:W3CDTF">2020-02-27T03:42:23Z</dcterms:modified>
</cp:coreProperties>
</file>