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6" r:id="rId11"/>
    <p:sldId id="273" r:id="rId12"/>
    <p:sldId id="275" r:id="rId13"/>
    <p:sldId id="269" r:id="rId14"/>
    <p:sldId id="281" r:id="rId15"/>
    <p:sldId id="278" r:id="rId16"/>
    <p:sldId id="282" r:id="rId17"/>
  </p:sldIdLst>
  <p:sldSz cx="9144000" cy="6858000" type="screen4x3"/>
  <p:notesSz cx="7315200" cy="96012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9FEB"/>
    <a:srgbClr val="DEA0EA"/>
    <a:srgbClr val="CF75E1"/>
    <a:srgbClr val="EDB5DA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00" autoAdjust="0"/>
  </p:normalViewPr>
  <p:slideViewPr>
    <p:cSldViewPr>
      <p:cViewPr varScale="1">
        <p:scale>
          <a:sx n="103" d="100"/>
          <a:sy n="103" d="100"/>
        </p:scale>
        <p:origin x="4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34D6191F-24CC-4C66-A908-1AF3F54E6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80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EBBC54-5A95-4CB8-9A4D-AB0371459443}" type="datetimeFigureOut">
              <a:rPr lang="en-US"/>
              <a:pPr>
                <a:defRPr/>
              </a:pPr>
              <a:t>1/20/2016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ADE5B28-0321-4E16-AFFF-93DE7A5CD33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7032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6903BD-0B13-47C7-BABB-46BA337A12B4}" type="slidenum">
              <a:rPr lang="en-CA" smtClean="0"/>
              <a:pPr/>
              <a:t>1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4214118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F19E5B-DF58-479B-B991-E20AE8001D2A}" type="slidenum">
              <a:rPr lang="en-CA" smtClean="0"/>
              <a:pPr/>
              <a:t>10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328209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07495E-3F18-44BD-9886-106B80E9F6BE}" type="slidenum">
              <a:rPr lang="en-CA" smtClean="0"/>
              <a:pPr/>
              <a:t>11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9048473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04FDEB-2829-4713-831B-675DBF66ED86}" type="slidenum">
              <a:rPr lang="en-CA" smtClean="0"/>
              <a:pPr/>
              <a:t>12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879087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6A3D82-2F96-44C4-859D-74BB7E313E8C}" type="slidenum">
              <a:rPr lang="en-CA" smtClean="0"/>
              <a:pPr/>
              <a:t>13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115529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62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319BAA-AA1C-4955-B361-F2CF1EF3C982}" type="slidenum">
              <a:rPr lang="en-CA" smtClean="0"/>
              <a:pPr/>
              <a:t>15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13386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613DB0-0813-4201-AD8F-7BACB18BD426}" type="slidenum">
              <a:rPr lang="en-CA" smtClean="0"/>
              <a:pPr/>
              <a:t>2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349428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3E6319-90E8-4E85-AAEC-224F1A74C0E3}" type="slidenum">
              <a:rPr lang="en-CA" smtClean="0"/>
              <a:pPr/>
              <a:t>3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768432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79B711-B6F0-4298-B49B-7610AEBBCE74}" type="slidenum">
              <a:rPr lang="en-CA" smtClean="0"/>
              <a:pPr/>
              <a:t>4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722144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931F75-A722-4187-A18E-448427B6B600}" type="slidenum">
              <a:rPr lang="en-CA" smtClean="0"/>
              <a:pPr/>
              <a:t>5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703225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A93967-D0DD-48C1-9109-04DFC260905C}" type="slidenum">
              <a:rPr lang="en-CA" smtClean="0"/>
              <a:pPr/>
              <a:t>6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4119986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D25DB0-1CAE-4561-8687-956AF3D6890F}" type="slidenum">
              <a:rPr lang="en-CA" smtClean="0"/>
              <a:pPr/>
              <a:t>7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822583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637D2F-8B31-4732-8FE4-7E0A556E6E61}" type="slidenum">
              <a:rPr lang="en-CA" smtClean="0"/>
              <a:pPr/>
              <a:t>8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842844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5FD0D4-A9EC-4EFC-9F90-D7D314A82698}" type="slidenum">
              <a:rPr lang="en-CA" smtClean="0"/>
              <a:pPr/>
              <a:t>9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023311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96EF1-02A8-439C-8A3B-20D79C255997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68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E83D4B-772D-4B17-A9D5-953A8DA06615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827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D815A-D987-492D-BC4E-9A4E3485FCB1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154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DBE883-3AF5-41AC-B01A-74EF4D11066A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0937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7DBDB-386E-4AFA-A589-8A4A9C454ACC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60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9EF27-56F1-4023-B071-A0EEB0916742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281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0C5C9-24FD-4D18-8AE1-3CCA7A9EBC7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648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2E40A-7DAC-4C55-8E99-644473A83D47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6132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D909D-5B0D-4327-B4C3-C93E06E9F368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106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F043623-ECDA-4ADF-8D04-6CD9BC470B02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430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19DF0A-764C-4AA8-87F0-70A4239DBF02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779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028EE2A-B0DF-494F-B75D-62DA1BDA3463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221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vic.ca/print/assets/docs/Blink%20Poster%20Pricing%202015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vic.ca/education/home/home/labs/resources/resources-tiler.php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838201"/>
            <a:ext cx="7772400" cy="2743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C00000"/>
                </a:solidFill>
              </a:rPr>
              <a:t>Creating Posters for EPHE 380 </a:t>
            </a:r>
            <a:br>
              <a:rPr lang="en-US" sz="6000" dirty="0" smtClean="0">
                <a:solidFill>
                  <a:srgbClr val="C00000"/>
                </a:solidFill>
              </a:rPr>
            </a:br>
            <a:r>
              <a:rPr lang="en-US" sz="6000" dirty="0" smtClean="0">
                <a:solidFill>
                  <a:srgbClr val="C00000"/>
                </a:solidFill>
              </a:rPr>
              <a:t>Presentation</a:t>
            </a:r>
            <a:endParaRPr lang="en-CA" sz="60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12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772403"/>
              </p:ext>
            </p:extLst>
          </p:nvPr>
        </p:nvGraphicFramePr>
        <p:xfrm>
          <a:off x="190500" y="219075"/>
          <a:ext cx="8763000" cy="6437376"/>
        </p:xfrm>
        <a:graphic>
          <a:graphicData uri="http://schemas.openxmlformats.org/drawingml/2006/table">
            <a:tbl>
              <a:tblPr/>
              <a:tblGrid>
                <a:gridCol w="2921000"/>
                <a:gridCol w="2921000"/>
                <a:gridCol w="2921000"/>
              </a:tblGrid>
              <a:tr h="128016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Author</a:t>
                      </a:r>
                      <a:endParaRPr kumimoji="0" lang="en-C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5120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Introduction</a:t>
                      </a: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Rationale</a:t>
                      </a: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Purpose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Background</a:t>
                      </a: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Neuroanatomy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Pathophysiology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Figure 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Title.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buNone/>
                        <a:tabLst/>
                      </a:pP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Figure 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Title.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 One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 Two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 Three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 Four</a:t>
                      </a: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Figure 3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Title.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Conclusions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Recommendations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References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Author (date)…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Author (date)…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4441055"/>
            <a:ext cx="1981200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172200" y="1600200"/>
            <a:ext cx="24384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1622854"/>
            <a:ext cx="24384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82778" y="4441055"/>
            <a:ext cx="24384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47675" y="152400"/>
            <a:ext cx="8229600" cy="990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C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Poster in Windows Office 2010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idx="1"/>
          </p:nvPr>
        </p:nvSpPr>
        <p:spPr>
          <a:xfrm>
            <a:off x="218362" y="1828800"/>
            <a:ext cx="8686800" cy="4724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Open Power Point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ym typeface="Wingdings"/>
              </a:rPr>
              <a:t>Design</a:t>
            </a:r>
            <a:r>
              <a:rPr lang="en-US" sz="2400" dirty="0" smtClean="0">
                <a:latin typeface="Calibri"/>
                <a:cs typeface="Calibri"/>
                <a:sym typeface="Wingdings"/>
              </a:rPr>
              <a:t>→ </a:t>
            </a:r>
            <a:r>
              <a:rPr lang="en-US" sz="2400" dirty="0" err="1" smtClean="0"/>
              <a:t>Pg</a:t>
            </a:r>
            <a:r>
              <a:rPr lang="en-US" sz="2400" dirty="0" smtClean="0"/>
              <a:t> Set Up </a:t>
            </a:r>
            <a:r>
              <a:rPr lang="en-US" sz="2400" dirty="0">
                <a:latin typeface="Calibri"/>
                <a:cs typeface="Calibri"/>
                <a:sym typeface="Wingdings" pitchFamily="2" charset="2"/>
              </a:rPr>
              <a:t>→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/>
              <a:t>Width (48”), Height (36”) and Landscape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Choose </a:t>
            </a:r>
            <a:r>
              <a:rPr lang="en-US" sz="2400" dirty="0" smtClean="0"/>
              <a:t>background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Insert </a:t>
            </a:r>
            <a:r>
              <a:rPr lang="en-US" sz="2400" dirty="0" smtClean="0"/>
              <a:t>Tab </a:t>
            </a:r>
            <a:r>
              <a:rPr lang="en-US" sz="2400" dirty="0" smtClean="0">
                <a:latin typeface="Calibri"/>
                <a:cs typeface="Calibri"/>
              </a:rPr>
              <a:t>→</a:t>
            </a:r>
            <a:r>
              <a:rPr lang="en-US" sz="2400" dirty="0" smtClean="0"/>
              <a:t> Text Box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Using </a:t>
            </a:r>
            <a:r>
              <a:rPr lang="en-US" sz="2400" dirty="0"/>
              <a:t>your pre-lab assignment, start to add text </a:t>
            </a:r>
            <a:r>
              <a:rPr lang="en-US" sz="2400" dirty="0" smtClean="0"/>
              <a:t>to </a:t>
            </a:r>
            <a:r>
              <a:rPr lang="en-US" sz="2400" dirty="0"/>
              <a:t>the </a:t>
            </a:r>
            <a:r>
              <a:rPr lang="en-US" sz="2400" dirty="0" smtClean="0"/>
              <a:t>slide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There </a:t>
            </a:r>
            <a:r>
              <a:rPr lang="en-GB" sz="2400" dirty="0" smtClean="0"/>
              <a:t>are several </a:t>
            </a:r>
            <a:r>
              <a:rPr lang="en-GB" sz="2400" dirty="0"/>
              <a:t>online sources to help you with the layout and look of the </a:t>
            </a:r>
            <a:r>
              <a:rPr lang="en-GB" sz="2400" dirty="0" smtClean="0"/>
              <a:t>poster</a:t>
            </a: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The </a:t>
            </a:r>
            <a:r>
              <a:rPr lang="en-GB" sz="2400" dirty="0"/>
              <a:t>key is to keep your topic as narrow as </a:t>
            </a:r>
            <a:r>
              <a:rPr lang="en-GB" sz="2400" dirty="0" smtClean="0"/>
              <a:t>possible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Save </a:t>
            </a:r>
            <a:r>
              <a:rPr lang="en-GB" sz="2400" dirty="0" smtClean="0"/>
              <a:t>for future editing</a:t>
            </a:r>
            <a:endParaRPr lang="en-CA" sz="2400" dirty="0" smtClean="0"/>
          </a:p>
        </p:txBody>
      </p:sp>
      <p:sp>
        <p:nvSpPr>
          <p:cNvPr id="101379" name="TextBox 4"/>
          <p:cNvSpPr txBox="1">
            <a:spLocks noChangeArrowheads="1"/>
          </p:cNvSpPr>
          <p:nvPr/>
        </p:nvSpPr>
        <p:spPr bwMode="auto">
          <a:xfrm>
            <a:off x="0" y="9144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93345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Point Poster Printing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686800" cy="4800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Tx/>
              <a:buAutoNum type="arabicPeriod"/>
            </a:pPr>
            <a:r>
              <a:rPr lang="en-US" sz="3200" dirty="0" smtClean="0"/>
              <a:t>Bristol board poster – cheapest! </a:t>
            </a:r>
            <a:r>
              <a:rPr lang="en-US" sz="3200" dirty="0" smtClean="0">
                <a:sym typeface="Wingdings" panose="05000000000000000000" pitchFamily="2" charset="2"/>
              </a:rPr>
              <a:t></a:t>
            </a:r>
            <a:endParaRPr lang="en-US" sz="3200" dirty="0" smtClean="0"/>
          </a:p>
          <a:p>
            <a:pPr marL="514350" indent="-514350">
              <a:buFontTx/>
              <a:buAutoNum type="arabicPeriod"/>
            </a:pPr>
            <a:endParaRPr lang="en-US" sz="3200" dirty="0" smtClean="0"/>
          </a:p>
          <a:p>
            <a:pPr marL="514350" indent="-514350">
              <a:buFontTx/>
              <a:buAutoNum type="arabicPeriod"/>
            </a:pPr>
            <a:r>
              <a:rPr lang="en-US" sz="3200" dirty="0" smtClean="0"/>
              <a:t>1 x Power Point slide- Full Page up to 36” x 48”  (91.4 x 121.9 cm</a:t>
            </a:r>
            <a:r>
              <a:rPr lang="en-US" sz="3200" dirty="0" smtClean="0"/>
              <a:t>) check out this link fo</a:t>
            </a:r>
            <a:r>
              <a:rPr lang="en-US" sz="3200" dirty="0" smtClean="0"/>
              <a:t>r poster pricing at Blink (bookstore)</a:t>
            </a:r>
            <a:endParaRPr lang="en-US" sz="3200" dirty="0" smtClean="0"/>
          </a:p>
          <a:p>
            <a:pPr marL="514350" indent="-514350">
              <a:buFontTx/>
              <a:buAutoNum type="arabicPeriod"/>
            </a:pPr>
            <a:endParaRPr lang="en-US" sz="3200" dirty="0" smtClean="0"/>
          </a:p>
          <a:p>
            <a:pPr marL="514350" indent="-514350">
              <a:buFontTx/>
              <a:buAutoNum type="arabicPeriod"/>
            </a:pPr>
            <a:r>
              <a:rPr lang="en-US" sz="3200" dirty="0">
                <a:hlinkClick r:id="rId3"/>
              </a:rPr>
              <a:t>http://</a:t>
            </a:r>
            <a:r>
              <a:rPr lang="en-US" sz="3200" dirty="0" smtClean="0">
                <a:hlinkClick r:id="rId3"/>
              </a:rPr>
              <a:t>www.uvic.ca/print/assets/docs/Blink%20Poster%20Pricing%202015.pdf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Tx/>
              <a:buAutoNum type="arabicPeriod"/>
            </a:pPr>
            <a:endParaRPr lang="en-US" sz="3200" dirty="0" smtClean="0"/>
          </a:p>
          <a:p>
            <a:pPr marL="514350" indent="-514350">
              <a:buFontTx/>
              <a:buAutoNum type="arabicPeriod"/>
            </a:pPr>
            <a:r>
              <a:rPr lang="en-US" sz="3200" dirty="0" smtClean="0"/>
              <a:t>Adobe Acrobat printing option</a:t>
            </a:r>
          </a:p>
          <a:p>
            <a:pPr marL="514350" indent="-514350">
              <a:buFontTx/>
              <a:buAutoNum type="arabicPeriod"/>
            </a:pPr>
            <a:endParaRPr lang="en-US" sz="3000" dirty="0"/>
          </a:p>
          <a:p>
            <a:pPr marL="366713" lvl="1" indent="0">
              <a:buNone/>
            </a:pPr>
            <a:r>
              <a:rPr lang="en-US" sz="3000" b="1" i="1" dirty="0" smtClean="0"/>
              <a:t>Put name on BOTH lower back corners so it can be seen when rolled up!</a:t>
            </a:r>
            <a:endParaRPr lang="en-US" sz="3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 Page using ‘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Tiler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686800" cy="4762500"/>
          </a:xfrm>
        </p:spPr>
        <p:txBody>
          <a:bodyPr>
            <a:normAutofit fontScale="92500" lnSpcReduction="20000"/>
          </a:bodyPr>
          <a:lstStyle/>
          <a:p>
            <a:pPr marL="457200" lvl="1" indent="-457200" fontAlgn="auto">
              <a:spcBef>
                <a:spcPts val="1800"/>
              </a:spcBef>
              <a:spcAft>
                <a:spcPts val="0"/>
              </a:spcAft>
              <a:buClr>
                <a:srgbClr val="0EBFE2"/>
              </a:buClr>
              <a:buSzTx/>
              <a:buFont typeface="Arial" pitchFamily="34" charset="0"/>
              <a:buChar char="•"/>
              <a:defRPr/>
            </a:pPr>
            <a:r>
              <a:rPr lang="en-US" sz="3200" dirty="0" err="1">
                <a:ea typeface="Calibri" pitchFamily="34" charset="0"/>
                <a:cs typeface="Times New Roman" pitchFamily="18" charset="0"/>
              </a:rPr>
              <a:t>Tiler</a:t>
            </a:r>
            <a:r>
              <a:rPr lang="en-US" sz="3200" dirty="0">
                <a:ea typeface="Calibri" pitchFamily="34" charset="0"/>
                <a:cs typeface="Times New Roman" pitchFamily="18" charset="0"/>
              </a:rPr>
              <a:t> is a computer program that can be used to scale and print PDF files on multiple pages to create an inexpensive </a:t>
            </a:r>
            <a:r>
              <a:rPr lang="en-US" sz="3200" dirty="0" smtClean="0">
                <a:ea typeface="Calibri" pitchFamily="34" charset="0"/>
                <a:cs typeface="Times New Roman" pitchFamily="18" charset="0"/>
              </a:rPr>
              <a:t>poster</a:t>
            </a:r>
          </a:p>
          <a:p>
            <a:pPr marL="457200" lvl="1" indent="-457200" fontAlgn="auto">
              <a:spcBef>
                <a:spcPts val="1800"/>
              </a:spcBef>
              <a:spcAft>
                <a:spcPts val="0"/>
              </a:spcAft>
              <a:buClr>
                <a:srgbClr val="0EBFE2"/>
              </a:buClr>
              <a:buSzTx/>
              <a:buFont typeface="Arial" pitchFamily="34" charset="0"/>
              <a:buChar char="•"/>
              <a:defRPr/>
            </a:pPr>
            <a:endParaRPr lang="en-US" sz="1700" dirty="0">
              <a:ea typeface="Calibri" pitchFamily="34" charset="0"/>
              <a:cs typeface="Times New Roman" pitchFamily="18" charset="0"/>
            </a:endParaRPr>
          </a:p>
          <a:p>
            <a:pPr marL="457200" lvl="1" indent="-457200" fontAlgn="auto">
              <a:spcBef>
                <a:spcPts val="1800"/>
              </a:spcBef>
              <a:spcAft>
                <a:spcPts val="0"/>
              </a:spcAft>
              <a:buClr>
                <a:srgbClr val="0EBFE2"/>
              </a:buClr>
              <a:buSzTx/>
              <a:buFont typeface="Arial" pitchFamily="34" charset="0"/>
              <a:buChar char="•"/>
              <a:defRPr/>
            </a:pPr>
            <a:r>
              <a:rPr lang="en-US" sz="3200" dirty="0" smtClean="0"/>
              <a:t>1 </a:t>
            </a:r>
            <a:r>
              <a:rPr lang="en-US" sz="3200" dirty="0" err="1" smtClean="0"/>
              <a:t>Powerpoint</a:t>
            </a:r>
            <a:r>
              <a:rPr lang="en-US" sz="3200" dirty="0" smtClean="0"/>
              <a:t> slide saved as pdf</a:t>
            </a:r>
          </a:p>
          <a:p>
            <a:pPr marL="457200" lvl="1" indent="-457200" fontAlgn="auto">
              <a:spcBef>
                <a:spcPts val="1800"/>
              </a:spcBef>
              <a:spcAft>
                <a:spcPts val="0"/>
              </a:spcAft>
              <a:buClr>
                <a:srgbClr val="0EBFE2"/>
              </a:buClr>
              <a:buSzTx/>
              <a:buFont typeface="Arial" pitchFamily="34" charset="0"/>
              <a:buChar char="•"/>
              <a:defRPr/>
            </a:pPr>
            <a:r>
              <a:rPr lang="en-US" sz="3200" dirty="0">
                <a:hlinkClick r:id="rId3"/>
              </a:rPr>
              <a:t>http://</a:t>
            </a:r>
            <a:r>
              <a:rPr lang="en-US" sz="3200" dirty="0" smtClean="0">
                <a:hlinkClick r:id="rId3"/>
              </a:rPr>
              <a:t>www.uvic.ca/education/home/home/labs/resources/resources-tiler.php</a:t>
            </a:r>
            <a:r>
              <a:rPr lang="en-US" sz="3200" dirty="0" smtClean="0"/>
              <a:t> </a:t>
            </a:r>
            <a:endParaRPr lang="en-US" sz="3200" dirty="0"/>
          </a:p>
          <a:p>
            <a:pPr marL="457200" lvl="1" indent="-457200" fontAlgn="auto">
              <a:spcBef>
                <a:spcPts val="1800"/>
              </a:spcBef>
              <a:spcAft>
                <a:spcPts val="0"/>
              </a:spcAft>
              <a:buClr>
                <a:srgbClr val="0EBFE2"/>
              </a:buClr>
              <a:buSzTx/>
              <a:buFont typeface="Arial" pitchFamily="34" charset="0"/>
              <a:buChar char="•"/>
              <a:defRPr/>
            </a:pPr>
            <a:endParaRPr lang="en-US" sz="1700" dirty="0" smtClean="0"/>
          </a:p>
          <a:p>
            <a:pPr marL="457200" lvl="1" indent="-457200" fontAlgn="auto">
              <a:spcBef>
                <a:spcPts val="1800"/>
              </a:spcBef>
              <a:spcAft>
                <a:spcPts val="0"/>
              </a:spcAft>
              <a:buClr>
                <a:srgbClr val="0EBFE2"/>
              </a:buClr>
              <a:buSzTx/>
              <a:buFont typeface="Arial" pitchFamily="34" charset="0"/>
              <a:buChar char="•"/>
              <a:defRPr/>
            </a:pPr>
            <a:r>
              <a:rPr lang="en-US" sz="3200" dirty="0" smtClean="0"/>
              <a:t>Multi-media printing at Human Social Development computer lab or Main Computer Lab in </a:t>
            </a:r>
            <a:r>
              <a:rPr lang="en-US" sz="3200" dirty="0" err="1" smtClean="0"/>
              <a:t>Clearihue</a:t>
            </a:r>
            <a:r>
              <a:rPr lang="en-US" sz="3200" dirty="0" smtClean="0"/>
              <a:t> Bldg. (Greg Fanning </a:t>
            </a:r>
            <a:r>
              <a:rPr lang="en-US" sz="3200" dirty="0" smtClean="0">
                <a:solidFill>
                  <a:srgbClr val="0070C0"/>
                </a:solidFill>
              </a:rPr>
              <a:t>gfanning@uvic.ca</a:t>
            </a:r>
            <a:r>
              <a:rPr lang="en-US" sz="3200" dirty="0" smtClean="0"/>
              <a:t>  250-721-6021</a:t>
            </a:r>
          </a:p>
          <a:p>
            <a:pPr marL="361950" lvl="2" indent="-361950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marL="361950" indent="-36195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i="1" dirty="0" smtClean="0"/>
              <a:t>To </a:t>
            </a:r>
            <a:r>
              <a:rPr lang="en-US" sz="2800" b="1" i="1" dirty="0"/>
              <a:t>Print</a:t>
            </a:r>
            <a:r>
              <a:rPr lang="en-US" sz="2800" b="1" i="1" dirty="0" smtClean="0"/>
              <a:t>:</a:t>
            </a:r>
          </a:p>
          <a:p>
            <a:endParaRPr lang="en-US" sz="2800" dirty="0"/>
          </a:p>
          <a:p>
            <a:pPr lvl="0"/>
            <a:r>
              <a:rPr lang="en-CA" sz="2800" dirty="0" smtClean="0"/>
              <a:t>ALWAYS CHANGE TO SINGLE SIDED</a:t>
            </a:r>
          </a:p>
          <a:p>
            <a:pPr lvl="0"/>
            <a:endParaRPr lang="en-US" sz="2800" dirty="0" smtClean="0"/>
          </a:p>
          <a:p>
            <a:pPr lvl="0"/>
            <a:r>
              <a:rPr lang="en-CA" sz="2800" dirty="0" smtClean="0"/>
              <a:t>Pages </a:t>
            </a:r>
            <a:r>
              <a:rPr lang="en-CA" sz="2800" dirty="0"/>
              <a:t>are always going to have a white strip, don’t cut before thinking it </a:t>
            </a:r>
            <a:r>
              <a:rPr lang="en-CA" sz="2800" dirty="0" smtClean="0"/>
              <a:t>through (see next slide)</a:t>
            </a:r>
          </a:p>
          <a:p>
            <a:pPr lvl="0"/>
            <a:endParaRPr lang="en-US" sz="2800" dirty="0"/>
          </a:p>
          <a:p>
            <a:pPr lvl="0"/>
            <a:r>
              <a:rPr lang="en-CA" sz="2800" dirty="0"/>
              <a:t>Consider printing a black and white practice trial before spending money on color </a:t>
            </a:r>
            <a:r>
              <a:rPr lang="en-CA" sz="2800" dirty="0" smtClean="0"/>
              <a:t>copies</a:t>
            </a:r>
          </a:p>
          <a:p>
            <a:pPr lvl="0"/>
            <a:endParaRPr lang="en-CA" sz="2800" dirty="0" smtClean="0"/>
          </a:p>
          <a:p>
            <a:pPr marL="457200" lvl="1" indent="-457200" fontAlgn="auto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Tx/>
              <a:buFont typeface="Arial" pitchFamily="34" charset="0"/>
              <a:buChar char="•"/>
              <a:defRPr/>
            </a:pPr>
            <a:r>
              <a:rPr lang="en-US" sz="3200" dirty="0"/>
              <a:t>Print tiled (8.5 x 11 </a:t>
            </a:r>
            <a:r>
              <a:rPr lang="en-US" sz="3200" dirty="0" smtClean="0"/>
              <a:t>inches)</a:t>
            </a:r>
          </a:p>
          <a:p>
            <a:pPr marL="457200" lvl="1" indent="-457200" fontAlgn="auto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Tx/>
              <a:buFont typeface="Arial" pitchFamily="34" charset="0"/>
              <a:buChar char="•"/>
              <a:defRPr/>
            </a:pPr>
            <a:endParaRPr lang="en-US" sz="3200" dirty="0" smtClean="0"/>
          </a:p>
          <a:p>
            <a:pPr marL="457200" lvl="1" indent="-457200" fontAlgn="auto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Tx/>
              <a:buFont typeface="Arial" pitchFamily="34" charset="0"/>
              <a:buChar char="•"/>
              <a:defRPr/>
            </a:pPr>
            <a:r>
              <a:rPr lang="en-US" sz="3200" dirty="0" smtClean="0"/>
              <a:t>Price- </a:t>
            </a:r>
            <a:r>
              <a:rPr lang="en-US" sz="3200" dirty="0"/>
              <a:t>$.40/page color; $.10/</a:t>
            </a:r>
            <a:r>
              <a:rPr lang="en-US" sz="3200" dirty="0" err="1"/>
              <a:t>pg</a:t>
            </a:r>
            <a:r>
              <a:rPr lang="en-US" sz="3200" dirty="0"/>
              <a:t> black &amp; </a:t>
            </a:r>
            <a:r>
              <a:rPr lang="en-US" sz="3200" dirty="0" smtClean="0"/>
              <a:t>white – check for current pricing!</a:t>
            </a:r>
          </a:p>
          <a:p>
            <a:pPr marL="457200" lvl="1" indent="-457200" fontAlgn="auto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Tx/>
              <a:buFont typeface="Arial" pitchFamily="34" charset="0"/>
              <a:buChar char="•"/>
              <a:defRPr/>
            </a:pPr>
            <a:endParaRPr lang="en-US" sz="3200" dirty="0" smtClean="0"/>
          </a:p>
          <a:p>
            <a:pPr marL="457200" lvl="1" indent="-457200" fontAlgn="auto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Tx/>
              <a:buFont typeface="Arial" pitchFamily="34" charset="0"/>
              <a:buChar char="•"/>
              <a:defRPr/>
            </a:pPr>
            <a:r>
              <a:rPr lang="en-US" sz="3200" dirty="0" smtClean="0"/>
              <a:t>E.g</a:t>
            </a:r>
            <a:r>
              <a:rPr lang="en-US" sz="3200" dirty="0"/>
              <a:t>. 16 sheets of 8.5” x 11” = 3’ x 4’</a:t>
            </a:r>
          </a:p>
          <a:p>
            <a:pPr marL="731520" lvl="3" indent="-457200" fontAlgn="auto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Font typeface="Arial" pitchFamily="34" charset="0"/>
              <a:buChar char="•"/>
              <a:defRPr/>
            </a:pPr>
            <a:r>
              <a:rPr lang="en-US" sz="3200" dirty="0"/>
              <a:t>16 </a:t>
            </a:r>
            <a:r>
              <a:rPr lang="en-US" sz="3200" dirty="0" smtClean="0"/>
              <a:t>sheets in </a:t>
            </a:r>
            <a:r>
              <a:rPr lang="en-US" sz="3200" dirty="0"/>
              <a:t>color = $6.40</a:t>
            </a:r>
            <a:endParaRPr lang="en-US" sz="2800" dirty="0"/>
          </a:p>
          <a:p>
            <a:pPr lvl="0"/>
            <a:endParaRPr lang="en-US" sz="2800" dirty="0"/>
          </a:p>
          <a:p>
            <a:endParaRPr lang="en-US" sz="2800" dirty="0"/>
          </a:p>
          <a:p>
            <a:pPr lvl="0"/>
            <a:endParaRPr lang="en-US" sz="2800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8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7175"/>
            <a:ext cx="8229600" cy="868363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Tiler</a:t>
            </a:r>
            <a:endParaRPr 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007477"/>
              </p:ext>
            </p:extLst>
          </p:nvPr>
        </p:nvGraphicFramePr>
        <p:xfrm>
          <a:off x="1066800" y="1219200"/>
          <a:ext cx="68199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Acrobat Document" r:id="rId4" imgW="7128000" imgH="5508000" progId="AcroExch.Document.7">
                  <p:embed/>
                </p:oleObj>
              </mc:Choice>
              <mc:Fallback>
                <p:oleObj name="Acrobat Document" r:id="rId4" imgW="7128000" imgH="5508000" progId="AcroExch.Document.7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19200"/>
                        <a:ext cx="6819900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09800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+mn-lt"/>
              </a:rPr>
              <a:t>Questions?</a:t>
            </a:r>
            <a:endParaRPr lang="en-US" sz="6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137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Getting Started</a:t>
            </a:r>
            <a:endParaRPr lang="en-CA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686800" cy="419893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Know your stuff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What are your main points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Planning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Layout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Text and Illustrations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Assembling your Poster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6225"/>
            <a:ext cx="8229600" cy="85725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your stuff</a:t>
            </a:r>
            <a:endParaRPr lang="en-CA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686800" cy="4389438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Research your Question/Topic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Why is this relevant/important to explore? Keep in mind its relevance to motor control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Information – What is out there? Who said what?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Integration - How does it relate to motor control?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Conclusions – Main points</a:t>
            </a:r>
            <a:endParaRPr lang="en-C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93345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Planning</a:t>
            </a:r>
            <a:endParaRPr lang="en-CA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686800" cy="44577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Clr>
                <a:srgbClr val="09CDE7"/>
              </a:buClr>
              <a:buFont typeface="Arial" pitchFamily="34" charset="0"/>
              <a:buChar char="•"/>
            </a:pPr>
            <a:r>
              <a:rPr lang="en-US" sz="2800" dirty="0" smtClean="0"/>
              <a:t>Start Early – Once you have done all your research it will take at least one week to put it together</a:t>
            </a:r>
          </a:p>
          <a:p>
            <a:pPr>
              <a:lnSpc>
                <a:spcPct val="90000"/>
              </a:lnSpc>
              <a:buClr>
                <a:srgbClr val="09CDE7"/>
              </a:buClr>
              <a:buFont typeface="Arial" pitchFamily="34" charset="0"/>
              <a:buChar char="•"/>
            </a:pPr>
            <a:endParaRPr lang="en-US" sz="2800" dirty="0" smtClean="0"/>
          </a:p>
          <a:p>
            <a:pPr>
              <a:lnSpc>
                <a:spcPct val="90000"/>
              </a:lnSpc>
              <a:buClr>
                <a:srgbClr val="09CDE7"/>
              </a:buClr>
              <a:buFont typeface="Arial" pitchFamily="34" charset="0"/>
              <a:buChar char="•"/>
            </a:pPr>
            <a:r>
              <a:rPr lang="en-US" sz="2800" dirty="0" smtClean="0"/>
              <a:t>How will you present the information?</a:t>
            </a:r>
          </a:p>
          <a:p>
            <a:pPr>
              <a:lnSpc>
                <a:spcPct val="90000"/>
              </a:lnSpc>
              <a:buClr>
                <a:srgbClr val="09CDE7"/>
              </a:buClr>
              <a:buFont typeface="Arial" pitchFamily="34" charset="0"/>
              <a:buChar char="•"/>
            </a:pPr>
            <a:endParaRPr lang="en-US" sz="2800" dirty="0" smtClean="0"/>
          </a:p>
          <a:p>
            <a:pPr>
              <a:lnSpc>
                <a:spcPct val="90000"/>
              </a:lnSpc>
              <a:buClr>
                <a:srgbClr val="09CDE7"/>
              </a:buClr>
              <a:buFont typeface="Arial" pitchFamily="34" charset="0"/>
              <a:buChar char="•"/>
            </a:pPr>
            <a:r>
              <a:rPr lang="en-US" sz="2800" dirty="0" smtClean="0"/>
              <a:t>Details can be explained by presenter</a:t>
            </a:r>
          </a:p>
          <a:p>
            <a:pPr>
              <a:lnSpc>
                <a:spcPct val="90000"/>
              </a:lnSpc>
              <a:buClr>
                <a:srgbClr val="09CDE7"/>
              </a:buClr>
              <a:buFont typeface="Arial" pitchFamily="34" charset="0"/>
              <a:buChar char="•"/>
            </a:pPr>
            <a:endParaRPr lang="en-US" sz="2800" dirty="0" smtClean="0"/>
          </a:p>
          <a:p>
            <a:pPr>
              <a:lnSpc>
                <a:spcPct val="90000"/>
              </a:lnSpc>
              <a:buClr>
                <a:srgbClr val="09CDE7"/>
              </a:buClr>
              <a:buFont typeface="Arial" pitchFamily="34" charset="0"/>
              <a:buChar char="•"/>
            </a:pPr>
            <a:r>
              <a:rPr lang="en-US" sz="2800" dirty="0" smtClean="0"/>
              <a:t>Two RULES:</a:t>
            </a:r>
          </a:p>
          <a:p>
            <a:pPr>
              <a:lnSpc>
                <a:spcPct val="90000"/>
              </a:lnSpc>
              <a:buClr>
                <a:srgbClr val="09CDE7"/>
              </a:buClr>
              <a:buFont typeface="Arial" pitchFamily="34" charset="0"/>
              <a:buChar char="•"/>
            </a:pPr>
            <a:endParaRPr lang="en-US" sz="2800" dirty="0" smtClean="0"/>
          </a:p>
          <a:p>
            <a:pPr lvl="1">
              <a:lnSpc>
                <a:spcPct val="90000"/>
              </a:lnSpc>
              <a:buClr>
                <a:srgbClr val="09CDE7"/>
              </a:buClr>
              <a:buSzTx/>
              <a:buFont typeface="Arial" pitchFamily="34" charset="0"/>
              <a:buChar char="•"/>
            </a:pPr>
            <a:r>
              <a:rPr lang="en-CA" sz="2800" dirty="0" smtClean="0"/>
              <a:t>Artistry </a:t>
            </a:r>
            <a:r>
              <a:rPr lang="en-CA" sz="2800" dirty="0" smtClean="0">
                <a:latin typeface="Times New Roman" pitchFamily="18" charset="0"/>
                <a:cs typeface="Times New Roman" pitchFamily="18" charset="0"/>
              </a:rPr>
              <a:t>≠ C</a:t>
            </a:r>
            <a:r>
              <a:rPr lang="en-CA" sz="2800" dirty="0" smtClean="0"/>
              <a:t>ontent</a:t>
            </a:r>
          </a:p>
          <a:p>
            <a:pPr lvl="1">
              <a:lnSpc>
                <a:spcPct val="90000"/>
              </a:lnSpc>
              <a:buClr>
                <a:srgbClr val="09CDE7"/>
              </a:buClr>
              <a:buSzTx/>
              <a:buFont typeface="Arial" pitchFamily="34" charset="0"/>
              <a:buChar char="•"/>
            </a:pPr>
            <a:r>
              <a:rPr lang="en-CA" sz="2800" dirty="0" smtClean="0"/>
              <a:t>Artistry </a:t>
            </a:r>
            <a:r>
              <a:rPr lang="en-CA" sz="28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CA" sz="2800" dirty="0" smtClean="0">
                <a:latin typeface="Times New Roman" pitchFamily="18" charset="0"/>
                <a:cs typeface="Times New Roman" pitchFamily="18" charset="0"/>
              </a:rPr>
              <a:t> Time </a:t>
            </a:r>
            <a:endParaRPr lang="en-C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0025"/>
            <a:ext cx="8229600" cy="93345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</a:t>
            </a:r>
            <a:endParaRPr lang="en-CA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57400"/>
            <a:ext cx="8686800" cy="2476500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Not required for this assignment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Tends to stand alone in conference proceedings – Published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Provides an overview of the poster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93345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your Main Points?</a:t>
            </a:r>
            <a:endParaRPr lang="en-CA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534400" cy="4724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Organization – Easy to follow flow of information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Content – Relationship among points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Keep it Simple – Synthesize the information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Presentation – Show vs. Tell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Sharing a Story</a:t>
            </a:r>
            <a:endParaRPr lang="en-CA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9550"/>
            <a:ext cx="8229600" cy="914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Layout</a:t>
            </a:r>
            <a:endParaRPr lang="en-CA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686800" cy="44196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CA" sz="2800" b="1" i="1" dirty="0" smtClean="0"/>
              <a:t>Visual</a:t>
            </a:r>
            <a:r>
              <a:rPr lang="en-CA" sz="2800" dirty="0" smtClean="0"/>
              <a:t> presentation: Text provides support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CA" sz="28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CA" sz="2800" dirty="0" smtClean="0"/>
              <a:t>20% text, 40% graphics and 40% empty space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CA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Sketch it First:</a:t>
            </a:r>
          </a:p>
          <a:p>
            <a:pPr lvl="1"/>
            <a:r>
              <a:rPr lang="en-CA" sz="2800" dirty="0" smtClean="0"/>
              <a:t>The title will appear across the top. </a:t>
            </a:r>
          </a:p>
          <a:p>
            <a:pPr lvl="1"/>
            <a:r>
              <a:rPr lang="en-CA" sz="2800" dirty="0" smtClean="0"/>
              <a:t>Segment areas for information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smtClean="0"/>
              <a:t>Easy to follow flow (e.g. columns or rows)</a:t>
            </a:r>
            <a:endParaRPr lang="en-CA" sz="2800" dirty="0" smtClean="0"/>
          </a:p>
          <a:p>
            <a:pPr lvl="1"/>
            <a:r>
              <a:rPr lang="en-US" sz="2800" dirty="0" smtClean="0"/>
              <a:t>Size – 3’ x 4’ on power point slide or 2 Mat boards (app. 5’x3’)</a:t>
            </a:r>
            <a:endParaRPr lang="en-C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219075"/>
            <a:ext cx="3505200" cy="914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</a:t>
            </a:r>
            <a:endParaRPr lang="en-CA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799"/>
            <a:ext cx="8686800" cy="49815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00FFFF"/>
              </a:buClr>
              <a:buFont typeface="Arial" pitchFamily="34" charset="0"/>
              <a:buChar char="•"/>
            </a:pPr>
            <a:r>
              <a:rPr lang="en-US" sz="2000" dirty="0"/>
              <a:t>Brevity is the companion of </a:t>
            </a:r>
            <a:r>
              <a:rPr lang="en-US" sz="2000" dirty="0" smtClean="0"/>
              <a:t>clarity 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000" dirty="0" smtClean="0"/>
              <a:t>hybridized APA format for referencing – to save space!</a:t>
            </a:r>
          </a:p>
          <a:p>
            <a:pPr>
              <a:lnSpc>
                <a:spcPct val="90000"/>
              </a:lnSpc>
              <a:buClr>
                <a:srgbClr val="00FFFF"/>
              </a:buClr>
              <a:buFont typeface="Arial" pitchFamily="34" charset="0"/>
              <a:buChar char="•"/>
            </a:pPr>
            <a:r>
              <a:rPr lang="en-CA" sz="2000" dirty="0" smtClean="0"/>
              <a:t>Use </a:t>
            </a:r>
            <a:r>
              <a:rPr lang="en-CA" sz="2000" dirty="0" smtClean="0"/>
              <a:t>active voice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en-CA" sz="2000" dirty="0" smtClean="0"/>
              <a:t>“It can be demonstrated” </a:t>
            </a: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CA" sz="2000" dirty="0" smtClean="0"/>
              <a:t> “The data demonstrate</a:t>
            </a:r>
            <a:r>
              <a:rPr lang="en-CA" sz="2000" dirty="0" smtClean="0"/>
              <a:t>”</a:t>
            </a:r>
            <a:endParaRPr lang="en-CA" sz="2000" dirty="0" smtClean="0"/>
          </a:p>
          <a:p>
            <a:pPr>
              <a:lnSpc>
                <a:spcPct val="90000"/>
              </a:lnSpc>
              <a:buClr>
                <a:srgbClr val="00FFFF"/>
              </a:buClr>
              <a:buFont typeface="Arial" pitchFamily="34" charset="0"/>
              <a:buChar char="•"/>
            </a:pPr>
            <a:r>
              <a:rPr lang="en-CA" sz="2000" dirty="0" smtClean="0"/>
              <a:t>Legible from 6 feet away </a:t>
            </a:r>
          </a:p>
          <a:p>
            <a:pPr>
              <a:buClr>
                <a:srgbClr val="00FFFF"/>
              </a:buClr>
              <a:buFont typeface="Arial" pitchFamily="34" charset="0"/>
              <a:buChar char="•"/>
            </a:pPr>
            <a:r>
              <a:rPr lang="en-US" sz="2000" dirty="0" smtClean="0"/>
              <a:t>Size </a:t>
            </a:r>
            <a:r>
              <a:rPr lang="en-US" sz="2000" dirty="0" smtClean="0"/>
              <a:t>of font: Titles 54-80, subtitles 40-54 , Text 32+</a:t>
            </a:r>
          </a:p>
          <a:p>
            <a:pPr>
              <a:buClr>
                <a:srgbClr val="00FFFF"/>
              </a:buClr>
              <a:buFont typeface="Arial" pitchFamily="34" charset="0"/>
              <a:buChar char="•"/>
            </a:pPr>
            <a:r>
              <a:rPr lang="en-US" sz="2000" dirty="0" smtClean="0"/>
              <a:t>Title </a:t>
            </a:r>
            <a:r>
              <a:rPr lang="en-US" sz="2000" dirty="0" smtClean="0"/>
              <a:t>– readable from a long distance</a:t>
            </a:r>
          </a:p>
          <a:p>
            <a:pPr lvl="2">
              <a:buClr>
                <a:srgbClr val="00B0F0"/>
              </a:buClr>
              <a:buFont typeface="Arial" pitchFamily="34" charset="0"/>
              <a:buChar char="•"/>
            </a:pPr>
            <a:r>
              <a:rPr lang="en-US" sz="2000" dirty="0" smtClean="0"/>
              <a:t>Include name – identifies you (Author)</a:t>
            </a:r>
          </a:p>
          <a:p>
            <a:pPr>
              <a:buClr>
                <a:srgbClr val="00FFFF"/>
              </a:buClr>
              <a:buFont typeface="Arial" pitchFamily="34" charset="0"/>
              <a:buChar char="•"/>
            </a:pPr>
            <a:r>
              <a:rPr lang="en-US" sz="2000" dirty="0" err="1" smtClean="0"/>
              <a:t>Colours</a:t>
            </a:r>
            <a:r>
              <a:rPr lang="en-US" sz="2000" dirty="0" smtClean="0"/>
              <a:t>- </a:t>
            </a:r>
            <a:r>
              <a:rPr lang="en-US" sz="2000" dirty="0" smtClean="0"/>
              <a:t>contrast (e.g. black text on white background; white text on </a:t>
            </a:r>
            <a:r>
              <a:rPr lang="en-US" sz="2000" dirty="0" err="1" smtClean="0"/>
              <a:t>colour</a:t>
            </a:r>
            <a:r>
              <a:rPr lang="en-US" sz="2000" dirty="0" smtClean="0"/>
              <a:t> background).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0025"/>
            <a:ext cx="8229600" cy="93345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Illustrations</a:t>
            </a:r>
            <a:endParaRPr lang="en-CA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01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686800" cy="4648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CA" sz="2400" dirty="0" smtClean="0"/>
              <a:t>Use self-explanatory graphics</a:t>
            </a:r>
          </a:p>
          <a:p>
            <a:pPr lvl="1"/>
            <a:r>
              <a:rPr lang="en-CA" dirty="0" smtClean="0"/>
              <a:t>3 – 5 Tables and / or figures</a:t>
            </a:r>
          </a:p>
          <a:p>
            <a:pPr lvl="1"/>
            <a:r>
              <a:rPr lang="en-CA" dirty="0" smtClean="0"/>
              <a:t># and title required</a:t>
            </a:r>
          </a:p>
          <a:p>
            <a:pPr lvl="1"/>
            <a:endParaRPr lang="en-CA" dirty="0" smtClean="0"/>
          </a:p>
          <a:p>
            <a:pPr>
              <a:buFont typeface="Arial" pitchFamily="34" charset="0"/>
              <a:buChar char="•"/>
            </a:pPr>
            <a:r>
              <a:rPr lang="en-CA" sz="2400" dirty="0" smtClean="0"/>
              <a:t>Use brief supporting text where necessary</a:t>
            </a:r>
          </a:p>
          <a:p>
            <a:pPr>
              <a:buFont typeface="Arial" pitchFamily="34" charset="0"/>
              <a:buChar char="•"/>
            </a:pPr>
            <a:endParaRPr lang="en-CA" sz="2400" dirty="0" smtClean="0"/>
          </a:p>
          <a:p>
            <a:pPr>
              <a:buFont typeface="Arial" pitchFamily="34" charset="0"/>
              <a:buChar char="•"/>
            </a:pPr>
            <a:r>
              <a:rPr lang="en-CA" sz="2400" dirty="0" smtClean="0"/>
              <a:t>Graphic materials should be visible easily from a minimum distance of 6 feet</a:t>
            </a:r>
          </a:p>
          <a:p>
            <a:pPr>
              <a:buFont typeface="Arial" pitchFamily="34" charset="0"/>
              <a:buChar char="•"/>
            </a:pPr>
            <a:endParaRPr lang="en-CA" sz="2400" dirty="0" smtClean="0"/>
          </a:p>
          <a:p>
            <a:pPr>
              <a:buFont typeface="Arial" pitchFamily="34" charset="0"/>
              <a:buChar char="•"/>
            </a:pPr>
            <a:r>
              <a:rPr lang="en-CA" sz="2400" dirty="0" smtClean="0"/>
              <a:t>Restrained use of colours for emphasis is valuable (2 - 3); do not overuse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721</Words>
  <Application>Microsoft Office PowerPoint</Application>
  <PresentationFormat>On-screen Show (4:3)</PresentationFormat>
  <Paragraphs>188</Paragraphs>
  <Slides>16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Wingdings 2</vt:lpstr>
      <vt:lpstr>Retrospect</vt:lpstr>
      <vt:lpstr>Acrobat Document</vt:lpstr>
      <vt:lpstr>Creating Posters for EPHE 380  Presentation</vt:lpstr>
      <vt:lpstr>Getting Started</vt:lpstr>
      <vt:lpstr>Know your stuff</vt:lpstr>
      <vt:lpstr>Planning</vt:lpstr>
      <vt:lpstr>Abstract</vt:lpstr>
      <vt:lpstr>What are your Main Points?</vt:lpstr>
      <vt:lpstr>Layout</vt:lpstr>
      <vt:lpstr>Text</vt:lpstr>
      <vt:lpstr>Illustrations</vt:lpstr>
      <vt:lpstr>PowerPoint Presentation</vt:lpstr>
      <vt:lpstr>Poster in Windows Office 2010</vt:lpstr>
      <vt:lpstr>Power Point Poster Printing</vt:lpstr>
      <vt:lpstr>Full Page using ‘Tiler’</vt:lpstr>
      <vt:lpstr>PowerPoint Presentation</vt:lpstr>
      <vt:lpstr>Using Tiler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1</cp:revision>
  <dcterms:created xsi:type="dcterms:W3CDTF">2010-12-21T19:07:01Z</dcterms:created>
  <dcterms:modified xsi:type="dcterms:W3CDTF">2016-01-20T23:02:00Z</dcterms:modified>
</cp:coreProperties>
</file>